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96" r:id="rId3"/>
  </p:sldMasterIdLst>
  <p:notesMasterIdLst>
    <p:notesMasterId r:id="rId24"/>
  </p:notesMasterIdLst>
  <p:sldIdLst>
    <p:sldId id="256" r:id="rId4"/>
    <p:sldId id="260" r:id="rId5"/>
    <p:sldId id="271" r:id="rId6"/>
    <p:sldId id="272" r:id="rId7"/>
    <p:sldId id="281" r:id="rId8"/>
    <p:sldId id="279" r:id="rId9"/>
    <p:sldId id="275" r:id="rId10"/>
    <p:sldId id="301" r:id="rId11"/>
    <p:sldId id="268" r:id="rId12"/>
    <p:sldId id="269" r:id="rId13"/>
    <p:sldId id="257" r:id="rId14"/>
    <p:sldId id="273" r:id="rId15"/>
    <p:sldId id="280" r:id="rId16"/>
    <p:sldId id="302" r:id="rId17"/>
    <p:sldId id="304" r:id="rId18"/>
    <p:sldId id="305" r:id="rId19"/>
    <p:sldId id="306" r:id="rId20"/>
    <p:sldId id="307" r:id="rId21"/>
    <p:sldId id="308" r:id="rId22"/>
    <p:sldId id="309" r:id="rId2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8705" autoAdjust="0"/>
  </p:normalViewPr>
  <p:slideViewPr>
    <p:cSldViewPr>
      <p:cViewPr>
        <p:scale>
          <a:sx n="75" d="100"/>
          <a:sy n="75" d="100"/>
        </p:scale>
        <p:origin x="-324"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65138"/>
          </a:xfrm>
          <a:prstGeom prst="rect">
            <a:avLst/>
          </a:prstGeom>
          <a:noFill/>
          <a:ln>
            <a:noFill/>
          </a:ln>
        </p:spPr>
        <p:txBody>
          <a:bodyPr vert="horz" wrap="square" lIns="93176" tIns="46583" rIns="93176" bIns="46583" anchor="t" anchorCtr="0" compatLnSpc="1"/>
          <a:lstStyle>
            <a:lvl1pPr marL="0" marR="0" lvl="0" indent="0" algn="l" defTabSz="92299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884613" y="0"/>
            <a:ext cx="2971800" cy="465138"/>
          </a:xfrm>
          <a:prstGeom prst="rect">
            <a:avLst/>
          </a:prstGeom>
          <a:noFill/>
          <a:ln>
            <a:noFill/>
          </a:ln>
        </p:spPr>
        <p:txBody>
          <a:bodyPr vert="horz" wrap="square" lIns="93176" tIns="46583" rIns="93176" bIns="46583" anchor="t" anchorCtr="0" compatLnSpc="1"/>
          <a:lstStyle>
            <a:lvl1pPr marL="0" marR="0" lvl="0" indent="0" algn="r" defTabSz="92299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C2A7C7D6-9091-41AB-A595-FDEC63B35B78}" type="datetime1">
              <a:rPr/>
              <a:pPr>
                <a:defRPr/>
              </a:pPr>
              <a:t>10/29/2013</a:t>
            </a:fld>
            <a:endParaRPr/>
          </a:p>
        </p:txBody>
      </p:sp>
      <p:sp>
        <p:nvSpPr>
          <p:cNvPr id="115716" name="Slide Image Placeholder 3"/>
          <p:cNvSpPr>
            <a:spLocks noGrp="1" noRot="1" noChangeAspect="1"/>
          </p:cNvSpPr>
          <p:nvPr>
            <p:ph type="sldImg" idx="2"/>
          </p:nvPr>
        </p:nvSpPr>
        <p:spPr bwMode="auto">
          <a:xfrm>
            <a:off x="1104900" y="698500"/>
            <a:ext cx="4648200" cy="348615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16425"/>
            <a:ext cx="5486400" cy="4183063"/>
          </a:xfrm>
          <a:prstGeom prst="rect">
            <a:avLst/>
          </a:prstGeom>
          <a:noFill/>
          <a:ln>
            <a:noFill/>
          </a:ln>
        </p:spPr>
        <p:txBody>
          <a:bodyPr vert="horz" wrap="square" lIns="93176" tIns="46583" rIns="93176" bIns="46583"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2971800" cy="465138"/>
          </a:xfrm>
          <a:prstGeom prst="rect">
            <a:avLst/>
          </a:prstGeom>
          <a:noFill/>
          <a:ln>
            <a:noFill/>
          </a:ln>
        </p:spPr>
        <p:txBody>
          <a:bodyPr vert="horz" wrap="square" lIns="93176" tIns="46583" rIns="93176" bIns="46583" anchor="b" anchorCtr="0" compatLnSpc="1"/>
          <a:lstStyle>
            <a:lvl1pPr marL="0" marR="0" lvl="0" indent="0" algn="l" defTabSz="92299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884613" y="8829675"/>
            <a:ext cx="2971800" cy="465138"/>
          </a:xfrm>
          <a:prstGeom prst="rect">
            <a:avLst/>
          </a:prstGeom>
          <a:noFill/>
          <a:ln>
            <a:noFill/>
          </a:ln>
        </p:spPr>
        <p:txBody>
          <a:bodyPr vert="horz" wrap="square" lIns="93176" tIns="46583" rIns="93176" bIns="46583" anchor="b" anchorCtr="0" compatLnSpc="1"/>
          <a:lstStyle>
            <a:lvl1pPr marL="0" marR="0" lvl="0" indent="0" algn="r" defTabSz="922995"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E1D7FB22-468B-41BA-9965-6B4D900B9989}" type="slidenum">
              <a:rPr/>
              <a:pPr>
                <a:defRPr/>
              </a:pPr>
              <a:t>‹#›</a:t>
            </a:fld>
            <a:endParaRPr/>
          </a:p>
        </p:txBody>
      </p:sp>
    </p:spTree>
    <p:extLst>
      <p:ext uri="{BB962C8B-B14F-4D97-AF65-F5344CB8AC3E}">
        <p14:creationId xmlns:p14="http://schemas.microsoft.com/office/powerpoint/2010/main" val="2600854801"/>
      </p:ext>
    </p:extLst>
  </p:cSld>
  <p:clrMap bg1="lt1" tx1="dk1" bg2="lt2" tx2="dk2" accent1="accent1" accent2="accent2" accent3="accent3" accent4="accent4" accent5="accent5" accent6="accent6" hlink="hlink" folHlink="folHlink"/>
  <p:notesStyle>
    <a:lvl1pPr algn="l" rtl="0" eaLnBrk="0" fontAlgn="base">
      <a:spcBef>
        <a:spcPct val="0"/>
      </a:spcBef>
      <a:spcAft>
        <a:spcPct val="0"/>
      </a:spcAft>
      <a:defRPr lang="en-US" sz="1200" kern="1200">
        <a:solidFill>
          <a:srgbClr val="000000"/>
        </a:solidFill>
        <a:latin typeface="Calibri"/>
      </a:defRPr>
    </a:lvl1pPr>
    <a:lvl2pPr marL="457200" lvl="1" algn="l" rtl="0" eaLnBrk="0" fontAlgn="base">
      <a:spcBef>
        <a:spcPct val="0"/>
      </a:spcBef>
      <a:spcAft>
        <a:spcPct val="0"/>
      </a:spcAft>
      <a:defRPr lang="en-US" sz="1200" kern="1200">
        <a:solidFill>
          <a:srgbClr val="000000"/>
        </a:solidFill>
        <a:latin typeface="Calibri"/>
      </a:defRPr>
    </a:lvl2pPr>
    <a:lvl3pPr marL="914400" lvl="2" algn="l" rtl="0" eaLnBrk="0" fontAlgn="base">
      <a:spcBef>
        <a:spcPct val="0"/>
      </a:spcBef>
      <a:spcAft>
        <a:spcPct val="0"/>
      </a:spcAft>
      <a:defRPr lang="en-US" sz="1200" kern="1200">
        <a:solidFill>
          <a:srgbClr val="000000"/>
        </a:solidFill>
        <a:latin typeface="Calibri"/>
      </a:defRPr>
    </a:lvl3pPr>
    <a:lvl4pPr marL="1371600" lvl="3" algn="l" rtl="0" eaLnBrk="0" fontAlgn="base">
      <a:spcBef>
        <a:spcPct val="0"/>
      </a:spcBef>
      <a:spcAft>
        <a:spcPct val="0"/>
      </a:spcAft>
      <a:defRPr lang="en-US" sz="1200" kern="1200">
        <a:solidFill>
          <a:srgbClr val="000000"/>
        </a:solidFill>
        <a:latin typeface="Calibri"/>
      </a:defRPr>
    </a:lvl4pPr>
    <a:lvl5pPr marL="1828800" lvl="4" algn="l" rtl="0" eaLnBrk="0" fontAlgn="base">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dropbox.com/s/13irl8ez56u3xmj/Student%20Video%20-%20Tyler.mov"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a.drcedirect.com/"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4613" y="8829675"/>
            <a:ext cx="2971800" cy="465138"/>
          </a:xfrm>
          <a:prstGeom prst="rect">
            <a:avLst/>
          </a:prstGeom>
          <a:noFill/>
          <a:ln>
            <a:noFill/>
          </a:ln>
        </p:spPr>
        <p:txBody>
          <a:bodyPr lIns="93176" tIns="46583" rIns="93176" bIns="46583" anchor="b"/>
          <a:lstStyle/>
          <a:p>
            <a:pPr algn="r" defTabSz="915934" fontAlgn="auto">
              <a:spcBef>
                <a:spcPts val="0"/>
              </a:spcBef>
              <a:spcAft>
                <a:spcPts val="0"/>
              </a:spcAft>
              <a:defRPr sz="1800" b="0" i="0" u="none" strike="noStrike" kern="0" cap="none" spc="0" baseline="0">
                <a:solidFill>
                  <a:srgbClr val="000000"/>
                </a:solidFill>
                <a:uFillTx/>
              </a:defRPr>
            </a:pPr>
            <a:fld id="{2133F581-075D-4F49-B2B5-206904387CB8}" type="slidenum">
              <a:rPr kern="0">
                <a:solidFill>
                  <a:srgbClr val="000000"/>
                </a:solidFill>
                <a:latin typeface="+mn-lt"/>
                <a:cs typeface="+mn-cs"/>
              </a:rPr>
              <a:pPr algn="r" defTabSz="915934"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Times New Roman" pitchFamily="18"/>
              <a:cs typeface="Arial" pitchFamily="34"/>
            </a:endParaRPr>
          </a:p>
        </p:txBody>
      </p:sp>
      <p:sp>
        <p:nvSpPr>
          <p:cNvPr id="116739" name="Slide Image Placeholder 2"/>
          <p:cNvSpPr>
            <a:spLocks noGrp="1" noRot="1" noChangeAspect="1" noTextEdit="1"/>
          </p:cNvSpPr>
          <p:nvPr>
            <p:ph type="sldImg"/>
          </p:nvPr>
        </p:nvSpPr>
        <p:spPr>
          <a:xfrm>
            <a:off x="1084263" y="693738"/>
            <a:ext cx="4699000" cy="3524250"/>
          </a:xfrm>
          <a:ln/>
        </p:spPr>
      </p:sp>
      <p:sp>
        <p:nvSpPr>
          <p:cNvPr id="116740" name="Rectangle 3"/>
          <p:cNvSpPr txBox="1">
            <a:spLocks noGrp="1"/>
          </p:cNvSpPr>
          <p:nvPr>
            <p:ph type="body" sz="quarter" idx="1"/>
          </p:nvPr>
        </p:nvSpPr>
        <p:spPr bwMode="auto">
          <a:xfrm>
            <a:off x="915988" y="4446588"/>
            <a:ext cx="5026025" cy="4137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93" tIns="46546" rIns="93093" bIns="46546" numCol="1">
            <a:prstTxWarp prst="textNoShape">
              <a:avLst/>
            </a:prstTxWarp>
          </a:bodyPr>
          <a:lstStyle/>
          <a:p>
            <a:pPr eaLnBrk="1"/>
            <a:r>
              <a:rPr altLang="en-US" b="1" dirty="0" smtClean="0">
                <a:latin typeface="Calibri" pitchFamily="34" charset="0"/>
              </a:rPr>
              <a:t>Notes for Trainer:</a:t>
            </a:r>
          </a:p>
          <a:p>
            <a:pPr eaLnBrk="1"/>
            <a:endParaRPr altLang="en-US" b="1" dirty="0" smtClean="0">
              <a:latin typeface="Calibri" pitchFamily="34" charset="0"/>
            </a:endParaRPr>
          </a:p>
          <a:p>
            <a:pPr eaLnBrk="1"/>
            <a:r>
              <a:rPr altLang="en-US" sz="1000" b="1" u="sng" dirty="0" smtClean="0">
                <a:latin typeface="Calibri" pitchFamily="34" charset="0"/>
              </a:rPr>
              <a:t>What’s in This Module?</a:t>
            </a:r>
          </a:p>
          <a:p>
            <a:pPr marL="465138" lvl="1" indent="-465138" eaLnBrk="1">
              <a:spcBef>
                <a:spcPts val="613"/>
              </a:spcBef>
              <a:buFontTx/>
              <a:buChar char="•"/>
            </a:pPr>
            <a:r>
              <a:rPr altLang="en-US" sz="1000" dirty="0" smtClean="0">
                <a:latin typeface="Calibri" pitchFamily="34" charset="0"/>
                <a:cs typeface="Arial" charset="0"/>
              </a:rPr>
              <a:t>Classroom Diagnostic Tools (CDT) Pre-Formative Assessment of Current Knowledge</a:t>
            </a:r>
          </a:p>
          <a:p>
            <a:pPr marL="465138" lvl="1" indent="-465138" eaLnBrk="1">
              <a:spcBef>
                <a:spcPts val="613"/>
              </a:spcBef>
              <a:buFontTx/>
              <a:buChar char="•"/>
            </a:pPr>
            <a:r>
              <a:rPr altLang="en-US" sz="1000" dirty="0" smtClean="0">
                <a:latin typeface="Calibri" pitchFamily="34" charset="0"/>
                <a:cs typeface="Arial" charset="0"/>
              </a:rPr>
              <a:t>CDT Connection to the Standards-Aligned System (SAS)</a:t>
            </a:r>
          </a:p>
          <a:p>
            <a:pPr marL="465138" lvl="1" indent="-465138" eaLnBrk="1">
              <a:spcBef>
                <a:spcPts val="613"/>
              </a:spcBef>
              <a:buFontTx/>
              <a:buChar char="•"/>
            </a:pPr>
            <a:r>
              <a:rPr altLang="en-US" sz="1000" dirty="0" smtClean="0">
                <a:latin typeface="Calibri" pitchFamily="34" charset="0"/>
                <a:cs typeface="Arial" charset="0"/>
              </a:rPr>
              <a:t>Types of Pennsylvania Assessments</a:t>
            </a:r>
          </a:p>
          <a:p>
            <a:pPr marL="465138" lvl="1" indent="-465138" eaLnBrk="1">
              <a:spcBef>
                <a:spcPts val="613"/>
              </a:spcBef>
              <a:buFontTx/>
              <a:buChar char="•"/>
            </a:pPr>
            <a:r>
              <a:rPr altLang="en-US" sz="1000" dirty="0" smtClean="0">
                <a:latin typeface="Calibri" pitchFamily="34" charset="0"/>
                <a:cs typeface="Arial" charset="0"/>
              </a:rPr>
              <a:t>Components of the CDT Cycle</a:t>
            </a:r>
          </a:p>
          <a:p>
            <a:pPr marL="465138" lvl="1" indent="-465138" eaLnBrk="1">
              <a:spcBef>
                <a:spcPts val="613"/>
              </a:spcBef>
              <a:buFontTx/>
              <a:buChar char="•"/>
            </a:pPr>
            <a:r>
              <a:rPr altLang="en-US" sz="1000" dirty="0" smtClean="0">
                <a:latin typeface="Calibri" pitchFamily="34" charset="0"/>
                <a:cs typeface="Arial" charset="0"/>
              </a:rPr>
              <a:t>CDT Connection to Response to Instruction &amp; Intervention (</a:t>
            </a:r>
            <a:r>
              <a:rPr altLang="en-US" sz="1000" dirty="0" err="1" smtClean="0">
                <a:latin typeface="Calibri" pitchFamily="34" charset="0"/>
                <a:cs typeface="Arial" charset="0"/>
              </a:rPr>
              <a:t>RtII</a:t>
            </a:r>
            <a:r>
              <a:rPr altLang="en-US" sz="1000" dirty="0" smtClean="0">
                <a:latin typeface="Calibri" pitchFamily="34" charset="0"/>
                <a:cs typeface="Arial" charset="0"/>
              </a:rPr>
              <a:t>)</a:t>
            </a:r>
          </a:p>
          <a:p>
            <a:pPr marL="465138" lvl="1" indent="-465138" eaLnBrk="1">
              <a:spcBef>
                <a:spcPts val="613"/>
              </a:spcBef>
              <a:buFontTx/>
              <a:buChar char="•"/>
            </a:pPr>
            <a:r>
              <a:rPr altLang="en-US" sz="1000" dirty="0" smtClean="0">
                <a:latin typeface="Calibri" pitchFamily="34" charset="0"/>
                <a:cs typeface="Arial" charset="0"/>
              </a:rPr>
              <a:t>CDT Content Areas and Sample Map</a:t>
            </a:r>
          </a:p>
          <a:p>
            <a:pPr marL="465138" lvl="1" indent="-465138" eaLnBrk="1">
              <a:spcBef>
                <a:spcPts val="613"/>
              </a:spcBef>
              <a:buFontTx/>
              <a:buChar char="•"/>
            </a:pPr>
            <a:r>
              <a:rPr altLang="en-US" sz="1000" dirty="0" smtClean="0">
                <a:latin typeface="Calibri" pitchFamily="34" charset="0"/>
                <a:cs typeface="Arial" charset="0"/>
              </a:rPr>
              <a:t>Benefits of Using the CDT for Students, Educators, Parents, &amp; Administrators</a:t>
            </a:r>
          </a:p>
          <a:p>
            <a:pPr marL="465138" lvl="1" indent="-465138" eaLnBrk="1">
              <a:spcBef>
                <a:spcPts val="613"/>
              </a:spcBef>
              <a:buFontTx/>
              <a:buChar char="•"/>
            </a:pPr>
            <a:r>
              <a:rPr altLang="en-US" sz="1000" dirty="0" smtClean="0">
                <a:latin typeface="Calibri" pitchFamily="34" charset="0"/>
                <a:cs typeface="Arial" charset="0"/>
              </a:rPr>
              <a:t>Responsibilities for Administrators</a:t>
            </a:r>
          </a:p>
          <a:p>
            <a:pPr marL="465138" lvl="1" indent="-465138" eaLnBrk="1">
              <a:spcBef>
                <a:spcPts val="613"/>
              </a:spcBef>
              <a:buFontTx/>
              <a:buChar char="•"/>
            </a:pPr>
            <a:r>
              <a:rPr altLang="en-US" sz="1000" dirty="0" smtClean="0">
                <a:latin typeface="Calibri" pitchFamily="34" charset="0"/>
                <a:cs typeface="Arial" charset="0"/>
              </a:rPr>
              <a:t>Identification of CDT Target Groups</a:t>
            </a:r>
          </a:p>
          <a:p>
            <a:pPr marL="465138" lvl="1" indent="-465138" eaLnBrk="1">
              <a:spcBef>
                <a:spcPts val="613"/>
              </a:spcBef>
              <a:buFontTx/>
              <a:buChar char="•"/>
            </a:pPr>
            <a:r>
              <a:rPr altLang="en-US" sz="1000" dirty="0" smtClean="0">
                <a:latin typeface="Calibri" pitchFamily="34" charset="0"/>
                <a:cs typeface="Arial" charset="0"/>
              </a:rPr>
              <a:t>In order to connect educator effectiveness with the CDT, slides specifying the four domains are included.  Trainer should be knowledgeable about which elements connect to the CDT.</a:t>
            </a:r>
          </a:p>
          <a:p>
            <a:pPr marL="465138" lvl="1" indent="-465138" eaLnBrk="1">
              <a:spcBef>
                <a:spcPts val="613"/>
              </a:spcBef>
              <a:buFontTx/>
              <a:buChar char="•"/>
            </a:pPr>
            <a:r>
              <a:rPr altLang="en-US" sz="1000" dirty="0" smtClean="0">
                <a:latin typeface="Calibri" pitchFamily="34" charset="0"/>
                <a:cs typeface="Arial" charset="0"/>
              </a:rPr>
              <a:t>Various activities are embedded within the PowerPoint</a:t>
            </a:r>
          </a:p>
          <a:p>
            <a:pPr marL="465138" lvl="1" indent="-465138" eaLnBrk="1">
              <a:spcBef>
                <a:spcPts val="613"/>
              </a:spcBef>
              <a:buFontTx/>
              <a:buChar char="•"/>
            </a:pPr>
            <a:r>
              <a:rPr altLang="en-US" sz="1000" dirty="0" smtClean="0">
                <a:latin typeface="Calibri" pitchFamily="34" charset="0"/>
                <a:cs typeface="Arial" charset="0"/>
              </a:rPr>
              <a:t>Classroom Diagnostic Tools (CDT) Post-Formative Assessment of Current Knowledge</a:t>
            </a:r>
          </a:p>
          <a:p>
            <a:pPr marL="465138" lvl="1" indent="-465138" eaLnBrk="1">
              <a:spcBef>
                <a:spcPts val="613"/>
              </a:spcBef>
              <a:buFontTx/>
              <a:buChar char="•"/>
            </a:pPr>
            <a:endParaRPr altLang="en-US" sz="1000" dirty="0" smtClean="0">
              <a:latin typeface="Calibri" pitchFamily="34" charset="0"/>
            </a:endParaRPr>
          </a:p>
          <a:p>
            <a:pPr eaLnBrk="1"/>
            <a:endParaRPr altLang="en-US" sz="1000" dirty="0" smtClean="0">
              <a:latin typeface="Calibri" pitchFamily="34" charset="0"/>
            </a:endParaRPr>
          </a:p>
          <a:p>
            <a:pPr eaLnBrk="1"/>
            <a:r>
              <a:rPr altLang="en-US" sz="1000" b="1" u="sng" dirty="0" smtClean="0">
                <a:latin typeface="Calibri" pitchFamily="34" charset="0"/>
              </a:rPr>
              <a:t>Using this Module</a:t>
            </a:r>
          </a:p>
          <a:p>
            <a:pPr eaLnBrk="1"/>
            <a:r>
              <a:rPr altLang="en-US" sz="1000" dirty="0" smtClean="0">
                <a:latin typeface="Calibri" pitchFamily="34" charset="0"/>
              </a:rPr>
              <a:t>You are encouraged to customize any or all portions of this module to meet the needs of your audience.  This module is intended to fit into a variety of different professional development settings.  Any portion of this module may be modified, reproduced and disseminated without prior permission.</a:t>
            </a:r>
          </a:p>
          <a:p>
            <a:pPr eaLnBrk="1"/>
            <a:endParaRPr altLang="en-US" sz="1000" dirty="0" smtClean="0">
              <a:latin typeface="Calibri" pitchFamily="34" charset="0"/>
            </a:endParaRPr>
          </a:p>
          <a:p>
            <a:pPr eaLnBrk="1"/>
            <a:r>
              <a:rPr altLang="en-US" sz="1000" b="1" u="sng" dirty="0" smtClean="0">
                <a:latin typeface="Calibri" pitchFamily="34" charset="0"/>
              </a:rPr>
              <a:t>Suggested Module Delivery</a:t>
            </a:r>
          </a:p>
          <a:p>
            <a:pPr eaLnBrk="1"/>
            <a:r>
              <a:rPr altLang="en-US" sz="1000" dirty="0" smtClean="0">
                <a:latin typeface="Calibri" pitchFamily="34" charset="0"/>
              </a:rPr>
              <a:t>Facilitate PowerPoint and activities that are embedded within the PowerPoint.  Approximate time – 2 hours.</a:t>
            </a:r>
          </a:p>
          <a:p>
            <a:pPr eaLnBrk="1"/>
            <a:endParaRPr altLang="en-US" sz="1000" dirty="0" smtClean="0">
              <a:latin typeface="Calibri" pitchFamily="34" charset="0"/>
            </a:endParaRPr>
          </a:p>
          <a:p>
            <a:pPr eaLnBrk="1"/>
            <a:r>
              <a:rPr altLang="en-US" sz="1000" b="1" u="sng" dirty="0" smtClean="0">
                <a:latin typeface="Calibri" pitchFamily="34" charset="0"/>
              </a:rPr>
              <a:t>Facilitator Materials</a:t>
            </a:r>
          </a:p>
          <a:p>
            <a:pPr eaLnBrk="1"/>
            <a:r>
              <a:rPr altLang="en-US" sz="1000" dirty="0" smtClean="0">
                <a:latin typeface="Calibri" pitchFamily="34" charset="0"/>
              </a:rPr>
              <a:t>Laptop to view module PowerPoint (</a:t>
            </a:r>
            <a:r>
              <a:rPr altLang="en-US" sz="1000" dirty="0" err="1" smtClean="0">
                <a:latin typeface="Calibri" pitchFamily="34" charset="0"/>
              </a:rPr>
              <a:t>iPad</a:t>
            </a:r>
            <a:r>
              <a:rPr altLang="en-US" sz="1000" dirty="0" smtClean="0">
                <a:latin typeface="Calibri" pitchFamily="34" charset="0"/>
              </a:rPr>
              <a:t> can only be used to access the PowerPoint and is not compatible to view the CDT maps).</a:t>
            </a:r>
          </a:p>
          <a:p>
            <a:pPr eaLnBrk="1"/>
            <a:r>
              <a:rPr altLang="en-US" sz="1000" dirty="0" smtClean="0">
                <a:latin typeface="Calibri" pitchFamily="34" charset="0"/>
              </a:rPr>
              <a:t>Projection Unit</a:t>
            </a:r>
          </a:p>
          <a:p>
            <a:pPr eaLnBrk="1"/>
            <a:r>
              <a:rPr altLang="en-US" sz="1000" dirty="0" smtClean="0">
                <a:latin typeface="Calibri" pitchFamily="34" charset="0"/>
              </a:rPr>
              <a:t>Go to </a:t>
            </a:r>
            <a:r>
              <a:rPr altLang="en-US" sz="1000" dirty="0" err="1" smtClean="0">
                <a:latin typeface="Calibri" pitchFamily="34" charset="0"/>
              </a:rPr>
              <a:t>eDIRECT</a:t>
            </a:r>
            <a:r>
              <a:rPr altLang="en-US" sz="1000" dirty="0" smtClean="0">
                <a:latin typeface="Calibri" pitchFamily="34" charset="0"/>
              </a:rPr>
              <a:t> site: https://pa.drcedirect.com.  Click on Documents in the left side bar.  Under Administration, select Classroom Diagnostic Tools 2013–2014.  Under Document Type, dropdown to Professional Development.  Find the following module: Why the Classroom Diagnostic Tools?: Building Background Knowledge PowerPoint.</a:t>
            </a:r>
          </a:p>
          <a:p>
            <a:pPr eaLnBrk="1"/>
            <a:r>
              <a:rPr altLang="en-US" sz="1000" dirty="0" smtClean="0">
                <a:latin typeface="Calibri" pitchFamily="34" charset="0"/>
              </a:rPr>
              <a:t>Find the Graphic Organizer for Note taking, Module One</a:t>
            </a:r>
          </a:p>
          <a:p>
            <a:pPr eaLnBrk="1"/>
            <a:endParaRPr altLang="en-US" sz="1000" dirty="0" smtClean="0">
              <a:latin typeface="Calibri" pitchFamily="34" charset="0"/>
            </a:endParaRPr>
          </a:p>
          <a:p>
            <a:pPr eaLnBrk="1"/>
            <a:r>
              <a:rPr altLang="en-US" sz="1000" dirty="0" smtClean="0">
                <a:latin typeface="Calibri" pitchFamily="34" charset="0"/>
              </a:rPr>
              <a:t>Print the following slides: 7, 10 (optional), 12, 29, 32, 35, 36 and 38. </a:t>
            </a:r>
          </a:p>
          <a:p>
            <a:pPr eaLnBrk="1"/>
            <a:endParaRPr altLang="en-US" sz="1000" dirty="0" smtClean="0">
              <a:latin typeface="Calibri" pitchFamily="34" charset="0"/>
            </a:endParaRPr>
          </a:p>
          <a:p>
            <a:pPr eaLnBrk="1"/>
            <a:r>
              <a:rPr altLang="en-US" sz="1000" dirty="0" smtClean="0">
                <a:latin typeface="Calibri" pitchFamily="34" charset="0"/>
              </a:rPr>
              <a:t>On Slide 6 you will need to download </a:t>
            </a:r>
            <a:r>
              <a:rPr altLang="en-US" sz="1000" b="1" dirty="0" smtClean="0">
                <a:latin typeface="Calibri" pitchFamily="34" charset="0"/>
              </a:rPr>
              <a:t>Video 1 Tyler </a:t>
            </a:r>
            <a:r>
              <a:rPr altLang="en-US" sz="1000" dirty="0" smtClean="0">
                <a:latin typeface="Calibri" pitchFamily="34" charset="0"/>
              </a:rPr>
              <a:t>onto a jump drive for quick access. The video can be found under Documents in same area as the Modules. </a:t>
            </a:r>
            <a:r>
              <a:rPr altLang="en-US" sz="1000" dirty="0" smtClean="0">
                <a:latin typeface="Calibri" pitchFamily="34" charset="0"/>
                <a:hlinkClick r:id="rId3"/>
              </a:rPr>
              <a:t>https://www.dropbox.com/s/13irl8ez56u3xmj/Student%20Video%20-%20Tyler.mov</a:t>
            </a:r>
            <a:endParaRPr altLang="en-US" sz="1000" dirty="0" smtClean="0">
              <a:latin typeface="Calibri" pitchFamily="34" charset="0"/>
            </a:endParaRPr>
          </a:p>
          <a:p>
            <a:pPr eaLnBrk="1"/>
            <a:endParaRPr altLang="en-US" sz="1000" dirty="0" smtClean="0">
              <a:latin typeface="Calibri" pitchFamily="34" charset="0"/>
            </a:endParaRPr>
          </a:p>
          <a:p>
            <a:pPr eaLnBrk="1"/>
            <a:r>
              <a:rPr altLang="en-US" sz="1000" b="1" u="sng" dirty="0" smtClean="0">
                <a:latin typeface="Calibri" pitchFamily="34" charset="0"/>
              </a:rPr>
              <a:t>Participant Materials</a:t>
            </a:r>
          </a:p>
          <a:p>
            <a:pPr eaLnBrk="1"/>
            <a:r>
              <a:rPr altLang="en-US" sz="1000" dirty="0" smtClean="0">
                <a:latin typeface="Calibri" pitchFamily="34" charset="0"/>
              </a:rPr>
              <a:t>Laptop to view module PowerPoint (</a:t>
            </a:r>
            <a:r>
              <a:rPr altLang="en-US" sz="1000" dirty="0" err="1" smtClean="0">
                <a:latin typeface="Calibri" pitchFamily="34" charset="0"/>
              </a:rPr>
              <a:t>iPad</a:t>
            </a:r>
            <a:r>
              <a:rPr altLang="en-US" sz="1000" dirty="0" smtClean="0">
                <a:latin typeface="Calibri" pitchFamily="34" charset="0"/>
              </a:rPr>
              <a:t> can only be used to access the PowerPoint and is not compatible to view the CDT maps).</a:t>
            </a:r>
          </a:p>
          <a:p>
            <a:pPr eaLnBrk="1"/>
            <a:endParaRPr altLang="en-US" sz="1000" dirty="0" smtClean="0">
              <a:latin typeface="Calibri" pitchFamily="34" charset="0"/>
            </a:endParaRPr>
          </a:p>
          <a:p>
            <a:pPr eaLnBrk="1"/>
            <a:r>
              <a:rPr altLang="en-US" sz="1000" dirty="0" smtClean="0">
                <a:latin typeface="Calibri" pitchFamily="34" charset="0"/>
              </a:rPr>
              <a:t>Each participant will need directions on how to access the PowerPoint.</a:t>
            </a:r>
          </a:p>
          <a:p>
            <a:pPr eaLnBrk="1"/>
            <a:endParaRPr altLang="en-US" sz="1000" dirty="0" smtClean="0">
              <a:latin typeface="Calibri" pitchFamily="34" charset="0"/>
            </a:endParaRPr>
          </a:p>
          <a:p>
            <a:pPr eaLnBrk="1"/>
            <a:r>
              <a:rPr altLang="en-US" sz="1000" dirty="0" smtClean="0">
                <a:latin typeface="Calibri" pitchFamily="34" charset="0"/>
              </a:rPr>
              <a:t>Each participant will need a copy of the Graphic Organizer for Note Taking for Module One. Go to </a:t>
            </a:r>
            <a:r>
              <a:rPr altLang="en-US" sz="1000" dirty="0" err="1" smtClean="0">
                <a:latin typeface="Calibri" pitchFamily="34" charset="0"/>
              </a:rPr>
              <a:t>eDIRECT</a:t>
            </a:r>
            <a:r>
              <a:rPr altLang="en-US" sz="1000" dirty="0" smtClean="0">
                <a:latin typeface="Calibri" pitchFamily="34" charset="0"/>
              </a:rPr>
              <a:t> site: https://pa.drcedirect.com.  Click on Documents in the left side bar.  Under Administration, select Classroom Diagnostic Tools 2013–2014. Under Document Type, dropdown to Professional Development.  Find the document titled Graphic Organizer for Note Taking, Module One: Why the Classroom Diagnostic Tools?: Building Background Knowledge</a:t>
            </a:r>
          </a:p>
          <a:p>
            <a:pPr eaLnBrk="1"/>
            <a:endParaRPr altLang="en-US" sz="1000" dirty="0" smtClean="0">
              <a:latin typeface="Calibri" pitchFamily="34" charset="0"/>
            </a:endParaRPr>
          </a:p>
          <a:p>
            <a:pPr eaLnBrk="1"/>
            <a:r>
              <a:rPr altLang="en-US" sz="1000" dirty="0" smtClean="0">
                <a:latin typeface="Calibri" pitchFamily="34" charset="0"/>
              </a:rPr>
              <a:t>Print the following slides: 7, 10 (optional), 12, 29, 32, 35, 36 and 38.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06488" y="698500"/>
            <a:ext cx="4646612" cy="3486150"/>
          </a:xfrm>
          <a:ln/>
        </p:spPr>
      </p:sp>
      <p:sp>
        <p:nvSpPr>
          <p:cNvPr id="3" name="Notes Placeholder 2"/>
          <p:cNvSpPr txBox="1">
            <a:spLocks noGrp="1"/>
          </p:cNvSpPr>
          <p:nvPr>
            <p:ph type="body" sz="quarter" idx="1"/>
          </p:nvPr>
        </p:nvSpPr>
        <p:spPr>
          <a:xfrm>
            <a:off x="915988" y="4446588"/>
            <a:ext cx="5026025" cy="4138612"/>
          </a:xfrm>
        </p:spPr>
        <p:txBody>
          <a:bodyPr/>
          <a:lstStyle/>
          <a:p>
            <a:pPr eaLnBrk="1" fontAlgn="auto">
              <a:spcBef>
                <a:spcPts val="0"/>
              </a:spcBef>
              <a:spcAft>
                <a:spcPts val="0"/>
              </a:spcAft>
              <a:defRPr/>
            </a:pPr>
            <a:r>
              <a:rPr b="1" dirty="0"/>
              <a:t>Notes for Trainer:  </a:t>
            </a:r>
          </a:p>
          <a:p>
            <a:pPr eaLnBrk="1" fontAlgn="auto">
              <a:spcBef>
                <a:spcPts val="0"/>
              </a:spcBef>
              <a:spcAft>
                <a:spcPts val="0"/>
              </a:spcAft>
              <a:defRPr/>
            </a:pPr>
            <a:endParaRPr b="1" dirty="0"/>
          </a:p>
          <a:p>
            <a:pPr marL="173062" indent="-173062" eaLnBrk="1" fontAlgn="auto">
              <a:spcBef>
                <a:spcPts val="0"/>
              </a:spcBef>
              <a:spcAft>
                <a:spcPts val="0"/>
              </a:spcAft>
              <a:buSzPct val="100000"/>
              <a:buFont typeface="Arial" pitchFamily="34"/>
              <a:buChar char="•"/>
              <a:defRPr/>
            </a:pPr>
            <a:r>
              <a:rPr dirty="0"/>
              <a:t>This icon supports the CDT Cycle. The process of teaching and learning never ends. It is not just the student and the educator, but the involvement of both.</a:t>
            </a:r>
          </a:p>
          <a:p>
            <a:pPr marL="173062" indent="-173062" eaLnBrk="1" fontAlgn="auto">
              <a:spcBef>
                <a:spcPts val="0"/>
              </a:spcBef>
              <a:spcAft>
                <a:spcPts val="0"/>
              </a:spcAft>
              <a:buSzPct val="100000"/>
              <a:buFont typeface="Arial" pitchFamily="34"/>
              <a:buChar char="•"/>
              <a:defRPr/>
            </a:pPr>
            <a:r>
              <a:rPr dirty="0"/>
              <a:t>Solicit using Random Reporter to read off the bold of each area as a clock: Noon, 3:00, 5:00, 7:00 and 9:00.  After the participant reads the bolded word(s), respond with the words in lighter font.  Then, point out the center – the critical component of the CDT Cycle.</a:t>
            </a:r>
          </a:p>
          <a:p>
            <a:pPr marL="173062" indent="-173062" eaLnBrk="1" fontAlgn="auto">
              <a:spcBef>
                <a:spcPts val="0"/>
              </a:spcBef>
              <a:spcAft>
                <a:spcPts val="0"/>
              </a:spcAft>
              <a:buSzPct val="100000"/>
              <a:buFont typeface="Arial" pitchFamily="34"/>
              <a:buChar char="•"/>
              <a:defRPr/>
            </a:pPr>
            <a:r>
              <a:rPr dirty="0"/>
              <a:t>Let the audience know a wealth of research supports all areas, and then connect the </a:t>
            </a:r>
            <a:r>
              <a:rPr i="1" dirty="0"/>
              <a:t>Share</a:t>
            </a:r>
            <a:r>
              <a:rPr dirty="0"/>
              <a:t> with the </a:t>
            </a:r>
            <a:r>
              <a:rPr i="1" dirty="0"/>
              <a:t>Reflect and Monitor </a:t>
            </a:r>
            <a:r>
              <a:rPr dirty="0"/>
              <a:t>that actively supports student achievement.  </a:t>
            </a:r>
          </a:p>
          <a:p>
            <a:pPr marL="173062" indent="-173062" eaLnBrk="1" fontAlgn="auto">
              <a:spcBef>
                <a:spcPts val="0"/>
              </a:spcBef>
              <a:spcAft>
                <a:spcPts val="0"/>
              </a:spcAft>
              <a:buSzPct val="100000"/>
              <a:buFont typeface="Arial" pitchFamily="34"/>
              <a:buChar char="•"/>
              <a:defRPr/>
            </a:pPr>
            <a:r>
              <a:rPr dirty="0"/>
              <a:t>The module on one-to-one conferencing with feedback will go deeper with the research to support the importance of </a:t>
            </a:r>
            <a:r>
              <a:rPr i="1" dirty="0"/>
              <a:t>SHARE</a:t>
            </a:r>
            <a:r>
              <a:rPr dirty="0"/>
              <a:t> with </a:t>
            </a:r>
            <a:r>
              <a:rPr i="1" dirty="0"/>
              <a:t>Reflect and Monitor</a:t>
            </a:r>
            <a:r>
              <a:rPr dirty="0"/>
              <a:t>. </a:t>
            </a:r>
          </a:p>
          <a:p>
            <a:pPr eaLnBrk="1" fontAlgn="auto">
              <a:spcBef>
                <a:spcPts val="0"/>
              </a:spcBef>
              <a:spcAft>
                <a:spcPts val="0"/>
              </a:spcAft>
              <a:buSzPct val="100000"/>
              <a:buFontTx/>
              <a:buChar char="•"/>
              <a:defRPr/>
            </a:pPr>
            <a:endParaRPr dirty="0"/>
          </a:p>
          <a:p>
            <a:pPr eaLnBrk="1" fontAlgn="auto">
              <a:spcBef>
                <a:spcPts val="0"/>
              </a:spcBef>
              <a:spcAft>
                <a:spcPts val="0"/>
              </a:spcAft>
              <a:defRPr/>
            </a:pPr>
            <a:endParaRPr dirty="0"/>
          </a:p>
          <a:p>
            <a:pPr eaLnBrk="1" fontAlgn="auto">
              <a:spcBef>
                <a:spcPts val="0"/>
              </a:spcBef>
              <a:spcAft>
                <a:spcPts val="0"/>
              </a:spcAft>
              <a:defRPr/>
            </a:pPr>
            <a:endParaRPr dirty="0"/>
          </a:p>
          <a:p>
            <a:pPr eaLnBrk="1" fontAlgn="auto">
              <a:spcBef>
                <a:spcPts val="0"/>
              </a:spcBef>
              <a:spcAft>
                <a:spcPts val="0"/>
              </a:spcAft>
              <a:buSzPct val="100000"/>
              <a:buFontTx/>
              <a:buChar char="•"/>
              <a:defRPr/>
            </a:pPr>
            <a:endParaRPr dirty="0"/>
          </a:p>
          <a:p>
            <a:pPr eaLnBrk="1" fontAlgn="auto">
              <a:spcBef>
                <a:spcPts val="0"/>
              </a:spcBef>
              <a:spcAft>
                <a:spcPts val="0"/>
              </a:spcAft>
              <a:defRPr/>
            </a:pPr>
            <a:endParaRPr dirty="0"/>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CF45B07C-42B5-49BE-B8B4-B9D6440F4A87}"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 </a:t>
            </a: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A4206CBC-FE35-4741-81C6-97E21F38E295}"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xfrm>
            <a:off x="1106488" y="698500"/>
            <a:ext cx="4646612" cy="3486150"/>
          </a:xfrm>
          <a:ln/>
        </p:spPr>
      </p:sp>
      <p:sp>
        <p:nvSpPr>
          <p:cNvPr id="3" name="Notes Placeholder 2"/>
          <p:cNvSpPr txBox="1">
            <a:spLocks noGrp="1"/>
          </p:cNvSpPr>
          <p:nvPr>
            <p:ph type="body" sz="quarter" idx="1"/>
          </p:nvPr>
        </p:nvSpPr>
        <p:spPr>
          <a:xfrm>
            <a:off x="915988" y="4446588"/>
            <a:ext cx="5026025" cy="4138612"/>
          </a:xfrm>
        </p:spPr>
        <p:txBody>
          <a:bodyPr/>
          <a:lstStyle/>
          <a:p>
            <a:pPr eaLnBrk="1" fontAlgn="auto">
              <a:spcBef>
                <a:spcPts val="0"/>
              </a:spcBef>
              <a:spcAft>
                <a:spcPts val="0"/>
              </a:spcAft>
              <a:defRPr/>
            </a:pPr>
            <a:r>
              <a:rPr b="1" dirty="0"/>
              <a:t>Notes for Trainer:</a:t>
            </a:r>
          </a:p>
          <a:p>
            <a:pPr eaLnBrk="1" fontAlgn="auto">
              <a:spcBef>
                <a:spcPts val="0"/>
              </a:spcBef>
              <a:spcAft>
                <a:spcPts val="0"/>
              </a:spcAft>
              <a:defRPr/>
            </a:pPr>
            <a:endParaRPr b="1" dirty="0"/>
          </a:p>
          <a:p>
            <a:pPr marL="173062" indent="-173062" eaLnBrk="1" fontAlgn="auto">
              <a:spcBef>
                <a:spcPts val="0"/>
              </a:spcBef>
              <a:spcAft>
                <a:spcPts val="0"/>
              </a:spcAft>
              <a:buSzPct val="100000"/>
              <a:buFont typeface="Arial" pitchFamily="34"/>
              <a:buChar char="•"/>
              <a:defRPr/>
            </a:pPr>
            <a:r>
              <a:rPr dirty="0"/>
              <a:t>The minimum scale score is 400, and the maximum scale score is 2000 for all CDT assessments. Scale scores allow for multiple variables, like item difficulty, to be factored into the student’s results.</a:t>
            </a:r>
          </a:p>
          <a:p>
            <a:pPr marL="173062" indent="-173062" eaLnBrk="1" fontAlgn="auto">
              <a:spcBef>
                <a:spcPts val="0"/>
              </a:spcBef>
              <a:spcAft>
                <a:spcPts val="0"/>
              </a:spcAft>
              <a:buSzPct val="100000"/>
              <a:buFont typeface="Arial" pitchFamily="34"/>
              <a:buChar char="•"/>
              <a:defRPr/>
            </a:pPr>
            <a:r>
              <a:rPr dirty="0"/>
              <a:t>Item difficulty rather than raw score (number correct) is a critical component of administering an adaptive classroom diagnostic tool.</a:t>
            </a:r>
          </a:p>
          <a:p>
            <a:pPr marL="173062" indent="-173062" eaLnBrk="1" fontAlgn="auto">
              <a:spcBef>
                <a:spcPts val="0"/>
              </a:spcBef>
              <a:spcAft>
                <a:spcPts val="0"/>
              </a:spcAft>
              <a:buSzPct val="100000"/>
              <a:buFont typeface="Arial" pitchFamily="34"/>
              <a:buChar char="•"/>
              <a:defRPr/>
            </a:pPr>
            <a:r>
              <a:rPr dirty="0"/>
              <a:t>As a reminder, Scaled Scores do not predict proficiency on the PSSA. </a:t>
            </a:r>
          </a:p>
        </p:txBody>
      </p:sp>
      <p:sp>
        <p:nvSpPr>
          <p:cNvPr id="4" name="Slide Number Placeholder 4"/>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1FA690A2-9A57-4C47-B3C4-8EB827E2543C}"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3" name="Notes Placeholder 2"/>
          <p:cNvSpPr txBox="1">
            <a:spLocks noGrp="1"/>
          </p:cNvSpPr>
          <p:nvPr>
            <p:ph type="body" sz="quarter" idx="1"/>
          </p:nvPr>
        </p:nvSpPr>
        <p:spPr/>
        <p:txBody>
          <a:bodyPr/>
          <a:lstStyle/>
          <a:p>
            <a:pPr eaLnBrk="1" fontAlgn="auto">
              <a:spcBef>
                <a:spcPts val="0"/>
              </a:spcBef>
              <a:spcAft>
                <a:spcPts val="0"/>
              </a:spcAft>
              <a:defRPr/>
            </a:pPr>
            <a:r>
              <a:rPr b="1" dirty="0"/>
              <a:t>Notes for Trainer:</a:t>
            </a:r>
          </a:p>
          <a:p>
            <a:pPr eaLnBrk="1" fontAlgn="auto">
              <a:spcBef>
                <a:spcPts val="0"/>
              </a:spcBef>
              <a:spcAft>
                <a:spcPts val="0"/>
              </a:spcAft>
              <a:defRPr/>
            </a:pPr>
            <a:endParaRPr b="1" dirty="0"/>
          </a:p>
          <a:p>
            <a:pPr marL="173062" indent="-173062" eaLnBrk="1" fontAlgn="auto">
              <a:spcBef>
                <a:spcPts val="0"/>
              </a:spcBef>
              <a:spcAft>
                <a:spcPts val="0"/>
              </a:spcAft>
              <a:buSzPct val="100000"/>
              <a:buFont typeface="Arial" pitchFamily="34"/>
              <a:buChar char="•"/>
              <a:defRPr/>
            </a:pPr>
            <a:r>
              <a:rPr dirty="0"/>
              <a:t>The four tabs that comprise the CDT map include: Group Map, Individual Map, Individual Learning Progression Map, and the Group Learning Progression Map.  </a:t>
            </a:r>
          </a:p>
          <a:p>
            <a:pPr marL="173062" indent="-173062" eaLnBrk="1" fontAlgn="auto">
              <a:spcBef>
                <a:spcPts val="0"/>
              </a:spcBef>
              <a:spcAft>
                <a:spcPts val="0"/>
              </a:spcAft>
              <a:buSzPct val="100000"/>
              <a:buFont typeface="Arial" pitchFamily="34"/>
              <a:buChar char="•"/>
              <a:defRPr/>
            </a:pPr>
            <a:r>
              <a:rPr dirty="0"/>
              <a:t>Deeper work will be provided in other CDT Modules.</a:t>
            </a: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B09B16E5-945E-4A06-A21E-92EA956614C2}"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xfrm>
            <a:off x="1106488" y="698500"/>
            <a:ext cx="4646612" cy="3486150"/>
          </a:xfrm>
          <a:ln/>
        </p:spPr>
      </p:sp>
      <p:sp>
        <p:nvSpPr>
          <p:cNvPr id="3" name="Notes Placeholder 2"/>
          <p:cNvSpPr txBox="1">
            <a:spLocks noGrp="1"/>
          </p:cNvSpPr>
          <p:nvPr>
            <p:ph type="body" sz="quarter" idx="1"/>
          </p:nvPr>
        </p:nvSpPr>
        <p:spPr>
          <a:xfrm>
            <a:off x="915988" y="4446588"/>
            <a:ext cx="5026025" cy="4138612"/>
          </a:xfrm>
        </p:spPr>
        <p:txBody>
          <a:bodyPr/>
          <a:lstStyle/>
          <a:p>
            <a:pPr eaLnBrk="1" fontAlgn="auto">
              <a:spcBef>
                <a:spcPts val="0"/>
              </a:spcBef>
              <a:spcAft>
                <a:spcPts val="0"/>
              </a:spcAft>
              <a:defRPr/>
            </a:pPr>
            <a:endParaRPr dirty="0"/>
          </a:p>
        </p:txBody>
      </p:sp>
      <p:sp>
        <p:nvSpPr>
          <p:cNvPr id="4" name="Slide Number Placeholder 4"/>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1FA690A2-9A57-4C47-B3C4-8EB827E2543C}"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a:xfrm>
            <a:off x="915989" y="4446666"/>
            <a:ext cx="5026025" cy="4617567"/>
          </a:xfrm>
          <a:prstGeom prst="rect">
            <a:avLst/>
          </a:prstGeom>
          <a:ln/>
        </p:spPr>
        <p:txBody>
          <a:bodyPr/>
          <a:lstStyle/>
          <a:p>
            <a:pPr>
              <a:buFont typeface="Arial" pitchFamily="34" charset="0"/>
              <a:buNone/>
              <a:defRPr/>
            </a:pPr>
            <a:r>
              <a:rPr lang="en-US" sz="1200" b="1" dirty="0"/>
              <a:t>THESE ARE COVERED IN THE LIVE DEMO. IF YOU HAVE INTERNET CONNECTION PROBLEMS, THEN YOU WILL NEED TO USE SLIDES </a:t>
            </a:r>
            <a:r>
              <a:rPr lang="en-US" sz="1200" b="1" dirty="0" smtClean="0"/>
              <a:t>10-25. </a:t>
            </a:r>
            <a:r>
              <a:rPr lang="en-US" sz="1200" b="1" dirty="0"/>
              <a:t>During the presentation, you can cover the following: </a:t>
            </a:r>
          </a:p>
          <a:p>
            <a:pPr marL="226763" indent="-226763">
              <a:defRPr/>
            </a:pPr>
            <a:endParaRPr lang="en-US" sz="1200" b="1" dirty="0"/>
          </a:p>
          <a:p>
            <a:pPr marL="228568" indent="-228568">
              <a:buFont typeface="+mj-lt"/>
              <a:buAutoNum type="arabicPeriod"/>
              <a:defRPr/>
            </a:pPr>
            <a:r>
              <a:rPr lang="en-US" sz="800" dirty="0"/>
              <a:t>Use the tabs along the top to navigate through the different reports</a:t>
            </a:r>
          </a:p>
          <a:p>
            <a:pPr marL="226763" indent="-226763">
              <a:buFont typeface="+mj-lt"/>
              <a:buAutoNum type="arabicPeriod"/>
              <a:defRPr/>
            </a:pPr>
            <a:r>
              <a:rPr lang="en-US" sz="800" dirty="0"/>
              <a:t>Discuss the Map itself</a:t>
            </a:r>
          </a:p>
          <a:p>
            <a:pPr marL="682093" lvl="1" indent="-228568">
              <a:buFont typeface="+mj-lt"/>
              <a:buAutoNum type="alphaLcPeriod"/>
              <a:defRPr/>
            </a:pPr>
            <a:r>
              <a:rPr lang="en-US" sz="800" dirty="0"/>
              <a:t>Dots represent students.</a:t>
            </a:r>
          </a:p>
          <a:p>
            <a:pPr marL="682093" lvl="1" indent="-228568">
              <a:buFont typeface="+mj-lt"/>
              <a:buAutoNum type="alphaLcPeriod"/>
              <a:defRPr/>
            </a:pPr>
            <a:r>
              <a:rPr lang="en-US" sz="800" dirty="0"/>
              <a:t>Users can hover over a dot to display student identifying information as well as score. </a:t>
            </a:r>
          </a:p>
          <a:p>
            <a:pPr marL="682093" lvl="1" indent="-228568">
              <a:buFont typeface="+mj-lt"/>
              <a:buAutoNum type="alphaLcPeriod"/>
              <a:defRPr/>
            </a:pPr>
            <a:r>
              <a:rPr lang="en-US" sz="800" dirty="0"/>
              <a:t>Colors represent the scale continuum. </a:t>
            </a:r>
          </a:p>
          <a:p>
            <a:pPr marL="682093" lvl="1" indent="-228568">
              <a:buFont typeface="+mj-lt"/>
              <a:buAutoNum type="alphaLcPeriod"/>
              <a:defRPr/>
            </a:pPr>
            <a:r>
              <a:rPr lang="en-US" sz="800" dirty="0"/>
              <a:t>There is a total score column and columns for each diagnostic category.</a:t>
            </a:r>
          </a:p>
          <a:p>
            <a:pPr marL="682093" lvl="1" indent="-228568">
              <a:buFont typeface="+mj-lt"/>
              <a:buAutoNum type="alphaLcPeriod"/>
              <a:defRPr/>
            </a:pPr>
            <a:r>
              <a:rPr lang="en-US" sz="800" dirty="0"/>
              <a:t>Diagnostic categories for the Keystone subjects (Algebra I, Algebra II, Geometry) are divided into two modules.</a:t>
            </a:r>
          </a:p>
          <a:p>
            <a:pPr marL="682093" lvl="1" indent="-228568">
              <a:buFont typeface="+mj-lt"/>
              <a:buAutoNum type="alphaLcPeriod"/>
              <a:defRPr/>
            </a:pPr>
            <a:r>
              <a:rPr lang="en-US" sz="800" dirty="0"/>
              <a:t>Users can click on a dot to show a student’s performance across all the diagnostic categories.  (A black line will appear.)</a:t>
            </a:r>
          </a:p>
          <a:p>
            <a:pPr marL="682093" lvl="1" indent="-228568">
              <a:buFont typeface="+mj-lt"/>
              <a:buAutoNum type="alphaLcPeriod"/>
              <a:defRPr/>
            </a:pPr>
            <a:r>
              <a:rPr lang="en-US" sz="800" dirty="0"/>
              <a:t>Users can select several students by drawing a box around them on the map.</a:t>
            </a:r>
          </a:p>
          <a:p>
            <a:pPr marL="226763" indent="-226763">
              <a:buFont typeface="+mj-lt"/>
              <a:buAutoNum type="arabicPeriod"/>
              <a:defRPr/>
            </a:pPr>
            <a:r>
              <a:rPr lang="en-US" sz="800" dirty="0"/>
              <a:t>User can click on </a:t>
            </a:r>
            <a:r>
              <a:rPr lang="en-US" sz="800" i="1" dirty="0"/>
              <a:t>Show Eligible Content  </a:t>
            </a:r>
            <a:r>
              <a:rPr lang="en-US" sz="800" dirty="0"/>
              <a:t>button to display information along the right side of the report under </a:t>
            </a:r>
            <a:r>
              <a:rPr lang="en-US" sz="800" i="1" dirty="0"/>
              <a:t>Instructional Strategies</a:t>
            </a:r>
            <a:r>
              <a:rPr lang="en-US" sz="800" dirty="0"/>
              <a:t>. </a:t>
            </a:r>
          </a:p>
          <a:p>
            <a:pPr marL="226763" indent="-226763">
              <a:buFont typeface="+mj-lt"/>
              <a:buAutoNum type="arabicPeriod"/>
              <a:defRPr/>
            </a:pPr>
            <a:r>
              <a:rPr lang="en-US" sz="800" dirty="0"/>
              <a:t>Eligible Content (EC) will display.  These are areas in which the student(s) could benefit from further enrichment.  </a:t>
            </a:r>
          </a:p>
          <a:p>
            <a:pPr marL="226763" indent="-226763">
              <a:buFont typeface="+mj-lt"/>
              <a:buAutoNum type="arabicPeriod"/>
              <a:defRPr/>
            </a:pPr>
            <a:r>
              <a:rPr lang="en-US" sz="800" dirty="0"/>
              <a:t>The EC numbers themselves are links to Materials and Resources within the SAS system. 	</a:t>
            </a:r>
          </a:p>
          <a:p>
            <a:pPr marL="226763" indent="-226763">
              <a:defRPr/>
            </a:pPr>
            <a:endParaRPr lang="en-US" sz="800" dirty="0"/>
          </a:p>
          <a:p>
            <a:pPr marL="226763" indent="-226763">
              <a:defRPr/>
            </a:pPr>
            <a:r>
              <a:rPr lang="en-US" sz="800" dirty="0"/>
              <a:t>	</a:t>
            </a:r>
            <a:r>
              <a:rPr lang="en-US" sz="800" i="1" dirty="0"/>
              <a:t>Note to Trainer: </a:t>
            </a:r>
            <a:r>
              <a:rPr lang="en-US" sz="800" dirty="0"/>
              <a:t>some Eligible Contents demonstrated as strengths or needs have been pre-populated to lessons or web-based activities on SAS. For many Eligible Contents showing strengths or needs, there are no lessons pre-populated on SAS at this time. Many lessons are continually being evaluated for placement on the SAS site attributed to strengths and needs of the Eligible Content. Lessons are continually being developed thanks to our teachers. If no lessons are posted at this time, the teacher still knows the areas of strengths and needs and is able to construct lessons from his/her specially designed lessons or those found within his/her curriculum or textbook.</a:t>
            </a:r>
          </a:p>
          <a:p>
            <a:pPr marL="226763" indent="-226763">
              <a:defRPr/>
            </a:pPr>
            <a:endParaRPr lang="en-US" sz="800" dirty="0"/>
          </a:p>
          <a:p>
            <a:pPr marL="226763" indent="-226763">
              <a:buFont typeface="+mj-lt"/>
              <a:buAutoNum type="arabicPeriod"/>
              <a:defRPr/>
            </a:pPr>
            <a:r>
              <a:rPr lang="en-US" sz="800" dirty="0"/>
              <a:t>The grid at the bottom of the map shows students in the group along with their scores in a tabular format.</a:t>
            </a:r>
          </a:p>
          <a:p>
            <a:pPr marL="226763" indent="-226763">
              <a:buFont typeface="+mj-lt"/>
              <a:buAutoNum type="arabicPeriod"/>
              <a:defRPr/>
            </a:pPr>
            <a:r>
              <a:rPr lang="en-US" sz="800" dirty="0"/>
              <a:t>Users can click on the </a:t>
            </a:r>
            <a:r>
              <a:rPr lang="en-US" sz="800" i="1" dirty="0"/>
              <a:t>Export All to CSV </a:t>
            </a:r>
            <a:r>
              <a:rPr lang="en-US" sz="800" dirty="0"/>
              <a:t> button to export the data in the grid to a CSV file, which can be easily opened in Excel.</a:t>
            </a:r>
          </a:p>
          <a:p>
            <a:pPr marL="226763" indent="-226763">
              <a:buFont typeface="+mj-lt"/>
              <a:buAutoNum type="arabicPeriod"/>
              <a:defRPr/>
            </a:pPr>
            <a:r>
              <a:rPr lang="en-US" sz="800" dirty="0"/>
              <a:t>Users click on </a:t>
            </a:r>
            <a:r>
              <a:rPr lang="en-US" sz="800" i="1" dirty="0"/>
              <a:t>Export to PDF  </a:t>
            </a:r>
            <a:r>
              <a:rPr lang="en-US" sz="800" dirty="0"/>
              <a:t>to export the image of the map along with the grid and any Eligible Content that is displayed to a PDF file.  </a:t>
            </a:r>
          </a:p>
        </p:txBody>
      </p:sp>
      <p:sp>
        <p:nvSpPr>
          <p:cNvPr id="4" name="Slide Number Placeholder 3"/>
          <p:cNvSpPr>
            <a:spLocks noGrp="1"/>
          </p:cNvSpPr>
          <p:nvPr>
            <p:ph type="sldNum" sz="quarter" idx="5"/>
          </p:nvPr>
        </p:nvSpPr>
        <p:spPr/>
        <p:txBody>
          <a:bodyPr/>
          <a:lstStyle/>
          <a:p>
            <a:pPr>
              <a:defRPr/>
            </a:pPr>
            <a:fld id="{63D6608C-E595-4AC5-A81C-2B99E32665C8}"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a:xfrm>
            <a:off x="915989" y="4446667"/>
            <a:ext cx="5026025" cy="4138721"/>
          </a:xfrm>
          <a:prstGeom prst="rect">
            <a:avLst/>
          </a:prstGeom>
          <a:ln/>
        </p:spPr>
        <p:txBody>
          <a:bodyPr/>
          <a:lstStyle/>
          <a:p>
            <a:pPr>
              <a:buFont typeface="Arial" pitchFamily="34" charset="0"/>
              <a:buNone/>
              <a:defRPr/>
            </a:pPr>
            <a:r>
              <a:rPr lang="en-US" b="1" dirty="0" smtClean="0"/>
              <a:t>Notes</a:t>
            </a:r>
            <a:r>
              <a:rPr lang="en-US" b="1" baseline="0" dirty="0" smtClean="0"/>
              <a:t> for Trainer: </a:t>
            </a:r>
          </a:p>
          <a:p>
            <a:pPr>
              <a:buFont typeface="Arial" pitchFamily="34" charset="0"/>
              <a:buNone/>
              <a:defRPr/>
            </a:pPr>
            <a:r>
              <a:rPr lang="en-US" dirty="0" smtClean="0"/>
              <a:t>During the presentation, you can cover the following:</a:t>
            </a:r>
          </a:p>
          <a:p>
            <a:pPr marL="226763" indent="-226763">
              <a:defRPr/>
            </a:pPr>
            <a:endParaRPr lang="en-US" dirty="0" smtClean="0"/>
          </a:p>
          <a:p>
            <a:pPr marL="228568" indent="-228568">
              <a:buFont typeface="+mj-lt"/>
              <a:buAutoNum type="arabicPeriod"/>
              <a:defRPr/>
            </a:pPr>
            <a:r>
              <a:rPr lang="en-US" dirty="0" smtClean="0"/>
              <a:t>The default view for the map is zoomed all the way out, so the slider bars on the side are set out as far as they can go. </a:t>
            </a:r>
          </a:p>
          <a:p>
            <a:pPr marL="228568" indent="-228568">
              <a:buFont typeface="+mj-lt"/>
              <a:buAutoNum type="arabicPeriod"/>
              <a:defRPr/>
            </a:pPr>
            <a:r>
              <a:rPr lang="en-US" dirty="0" smtClean="0"/>
              <a:t>Click on the </a:t>
            </a:r>
            <a:r>
              <a:rPr lang="en-US" b="1" dirty="0" smtClean="0"/>
              <a:t>Optimize Zoom </a:t>
            </a:r>
            <a:r>
              <a:rPr lang="en-US" dirty="0" smtClean="0"/>
              <a:t>button, so the maps zooms into the area of the scale where the students are listed. (The student with the highest score will appear towards the top; the student with the lowest score will appear towards the bottom.)  </a:t>
            </a:r>
          </a:p>
          <a:p>
            <a:pPr marL="226763" indent="-226763">
              <a:buFont typeface="+mj-lt"/>
              <a:buAutoNum type="arabicPeriod"/>
              <a:defRPr/>
            </a:pPr>
            <a:r>
              <a:rPr lang="en-US" dirty="0" smtClean="0"/>
              <a:t>Users can use the slider bar along the left side to adjust the view.</a:t>
            </a:r>
          </a:p>
          <a:p>
            <a:pPr marL="685705" lvl="1" indent="-228568">
              <a:buFont typeface="+mj-lt"/>
              <a:buAutoNum type="alphaLcPeriod"/>
              <a:defRPr/>
            </a:pPr>
            <a:r>
              <a:rPr lang="en-US" dirty="0" smtClean="0"/>
              <a:t>If you expand the slider bar to the full view (square buttons at top and bottom are pushed apart as far as they go),  the full scale will display.</a:t>
            </a:r>
          </a:p>
          <a:p>
            <a:pPr marL="685705" lvl="1" indent="-228568">
              <a:buFont typeface="+mj-lt"/>
              <a:buAutoNum type="alphaLcPeriod"/>
              <a:defRPr/>
            </a:pPr>
            <a:r>
              <a:rPr lang="en-US" dirty="0" smtClean="0"/>
              <a:t>You can adjust both top and bottom buttons to display only students within a given range.  </a:t>
            </a:r>
          </a:p>
          <a:p>
            <a:pPr marL="685705" lvl="1" indent="-228568">
              <a:buFont typeface="+mj-lt"/>
              <a:buAutoNum type="alphaLcPeriod"/>
              <a:defRPr/>
            </a:pPr>
            <a:r>
              <a:rPr lang="en-US" dirty="0" smtClean="0"/>
              <a:t>The range of the CDT goes from 400 to 2000, regardless of grade. </a:t>
            </a:r>
          </a:p>
          <a:p>
            <a:pPr>
              <a:defRPr/>
            </a:pPr>
            <a:r>
              <a:rPr lang="en-US" dirty="0" smtClean="0"/>
              <a:t>3.   Use this slide to discuss changing the map configuration.</a:t>
            </a:r>
          </a:p>
          <a:p>
            <a:pPr marL="682093" lvl="1" indent="-228568">
              <a:buFont typeface="+mj-lt"/>
              <a:buAutoNum type="alphaLcPeriod"/>
              <a:defRPr/>
            </a:pPr>
            <a:r>
              <a:rPr lang="en-US" dirty="0" smtClean="0"/>
              <a:t>You can see how the students in the group performed compared to the benchmark at a different grade.</a:t>
            </a:r>
          </a:p>
          <a:p>
            <a:pPr marL="682093" lvl="1" indent="-228568">
              <a:buFont typeface="+mj-lt"/>
              <a:buAutoNum type="alphaLcPeriod"/>
              <a:defRPr/>
            </a:pPr>
            <a:r>
              <a:rPr lang="en-US" dirty="0" smtClean="0"/>
              <a:t>In the filter area, go to Map Configuration.</a:t>
            </a:r>
          </a:p>
          <a:p>
            <a:pPr marL="682093" lvl="1" indent="-228568">
              <a:buFont typeface="+mj-lt"/>
              <a:buAutoNum type="alphaLcPeriod"/>
              <a:defRPr/>
            </a:pPr>
            <a:r>
              <a:rPr lang="en-US" dirty="0" smtClean="0"/>
              <a:t>Select a different grade to see how the map re-paints.   </a:t>
            </a:r>
          </a:p>
          <a:p>
            <a:pPr marL="226763" indent="-226763">
              <a:buFont typeface="+mj-lt"/>
              <a:buAutoNum type="arabicPeriod"/>
              <a:defRPr/>
            </a:pPr>
            <a:endParaRPr lang="en-US" dirty="0" smtClean="0"/>
          </a:p>
        </p:txBody>
      </p:sp>
      <p:sp>
        <p:nvSpPr>
          <p:cNvPr id="4" name="Slide Number Placeholder 3"/>
          <p:cNvSpPr>
            <a:spLocks noGrp="1"/>
          </p:cNvSpPr>
          <p:nvPr>
            <p:ph type="sldNum" sz="quarter" idx="5"/>
          </p:nvPr>
        </p:nvSpPr>
        <p:spPr/>
        <p:txBody>
          <a:bodyPr/>
          <a:lstStyle/>
          <a:p>
            <a:pPr>
              <a:defRPr/>
            </a:pPr>
            <a:fld id="{52F6742F-3BAA-4464-9004-E399C7F26A6F}"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a:xfrm>
            <a:off x="915989" y="4446667"/>
            <a:ext cx="5026025" cy="4138721"/>
          </a:xfrm>
          <a:prstGeom prst="rect">
            <a:avLst/>
          </a:prstGeom>
          <a:ln/>
        </p:spPr>
        <p:txBody>
          <a:bodyPr/>
          <a:lstStyle/>
          <a:p>
            <a:pPr>
              <a:buFont typeface="Arial" pitchFamily="34" charset="0"/>
              <a:buNone/>
              <a:defRPr/>
            </a:pPr>
            <a:r>
              <a:rPr lang="en-US" b="1" dirty="0" smtClean="0"/>
              <a:t>Notes for Trainer:</a:t>
            </a:r>
          </a:p>
          <a:p>
            <a:pPr>
              <a:buFont typeface="Arial" pitchFamily="34" charset="0"/>
              <a:buNone/>
              <a:defRPr/>
            </a:pPr>
            <a:endParaRPr lang="en-US" dirty="0" smtClean="0"/>
          </a:p>
          <a:p>
            <a:pPr>
              <a:buFont typeface="Arial" pitchFamily="34" charset="0"/>
              <a:buNone/>
              <a:defRPr/>
            </a:pPr>
            <a:r>
              <a:rPr lang="en-US" dirty="0" smtClean="0"/>
              <a:t>During the presentation, you can cover the following:</a:t>
            </a:r>
          </a:p>
          <a:p>
            <a:pPr>
              <a:defRPr/>
            </a:pPr>
            <a:endParaRPr lang="en-US" dirty="0" smtClean="0"/>
          </a:p>
          <a:p>
            <a:pPr marL="226763" indent="-226763">
              <a:buFont typeface="+mj-lt"/>
              <a:buAutoNum type="arabicPeriod"/>
              <a:defRPr/>
            </a:pPr>
            <a:r>
              <a:rPr lang="en-US" dirty="0" smtClean="0"/>
              <a:t>At the top of the group diagnostic map, you can choose to see a single diagnostic category.  </a:t>
            </a:r>
          </a:p>
          <a:p>
            <a:pPr marL="226763" indent="-226763">
              <a:buFont typeface="+mj-lt"/>
              <a:buAutoNum type="arabicPeriod"/>
              <a:defRPr/>
            </a:pPr>
            <a:r>
              <a:rPr lang="en-US" dirty="0" smtClean="0"/>
              <a:t>When a single diagnostic category is chosen, results for the past three assessments will display.   </a:t>
            </a:r>
          </a:p>
          <a:p>
            <a:pPr marL="226763" indent="-226763">
              <a:buFont typeface="+mj-lt"/>
              <a:buAutoNum type="arabicPeriod"/>
              <a:defRPr/>
            </a:pPr>
            <a:r>
              <a:rPr lang="en-US" dirty="0" smtClean="0"/>
              <a:t>This screen shot displays the student-level information that is displayed when hovering over a dot. </a:t>
            </a:r>
          </a:p>
        </p:txBody>
      </p:sp>
      <p:sp>
        <p:nvSpPr>
          <p:cNvPr id="4" name="Slide Number Placeholder 3"/>
          <p:cNvSpPr>
            <a:spLocks noGrp="1"/>
          </p:cNvSpPr>
          <p:nvPr>
            <p:ph type="sldNum" sz="quarter" idx="5"/>
          </p:nvPr>
        </p:nvSpPr>
        <p:spPr/>
        <p:txBody>
          <a:bodyPr/>
          <a:lstStyle/>
          <a:p>
            <a:pPr>
              <a:defRPr/>
            </a:pPr>
            <a:fld id="{841A180B-EA4D-4103-AE7E-524F6DC1D9B6}"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xfrm>
            <a:off x="915989" y="4446667"/>
            <a:ext cx="5026025" cy="413872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None/>
            </a:pPr>
            <a:r>
              <a:rPr lang="en-US" b="1" dirty="0" smtClean="0"/>
              <a:t>Notes for Trainer:</a:t>
            </a:r>
          </a:p>
          <a:p>
            <a:pPr>
              <a:buFontTx/>
              <a:buChar char="•"/>
            </a:pPr>
            <a:endParaRPr lang="en-US" dirty="0" smtClean="0"/>
          </a:p>
          <a:p>
            <a:pPr>
              <a:buFontTx/>
              <a:buChar char="•"/>
            </a:pPr>
            <a:r>
              <a:rPr lang="en-US" dirty="0" smtClean="0"/>
              <a:t>One of the major benefits of the CDT is its direct link to Learning Progressions.  Before looking at the reports that are tied to Learning Progressions, it is important to understand what Learning Progressions are and why they are important. </a:t>
            </a:r>
          </a:p>
          <a:p>
            <a:endParaRPr lang="en-US" dirty="0" smtClean="0"/>
          </a:p>
          <a:p>
            <a:r>
              <a:rPr lang="en-US" i="1" dirty="0" smtClean="0"/>
              <a:t>Note to Trainer: </a:t>
            </a:r>
            <a:r>
              <a:rPr lang="en-US" dirty="0" smtClean="0"/>
              <a:t>the purpose for this slide and the next slide is </a:t>
            </a:r>
            <a:r>
              <a:rPr lang="en-US" u="sng" dirty="0" smtClean="0"/>
              <a:t>not</a:t>
            </a:r>
            <a:r>
              <a:rPr lang="en-US" dirty="0" smtClean="0"/>
              <a:t> to provide in-depth training on Learning Progressions; rather, the purpose is to provide a brief introduction to Learning Progressions so that the CDT report and the Learning Progression Map will be more easily understood. </a:t>
            </a:r>
          </a:p>
          <a:p>
            <a:endParaRPr lang="en-US" b="1" dirty="0" smtClean="0"/>
          </a:p>
        </p:txBody>
      </p:sp>
      <p:sp>
        <p:nvSpPr>
          <p:cNvPr id="4" name="Slide Number Placeholder 3"/>
          <p:cNvSpPr>
            <a:spLocks noGrp="1"/>
          </p:cNvSpPr>
          <p:nvPr>
            <p:ph type="sldNum" sz="quarter" idx="5"/>
          </p:nvPr>
        </p:nvSpPr>
        <p:spPr/>
        <p:txBody>
          <a:bodyPr/>
          <a:lstStyle/>
          <a:p>
            <a:pPr>
              <a:defRPr/>
            </a:pPr>
            <a:fld id="{C22E8540-C33A-41C5-8293-811D7F590F3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xfrm>
            <a:off x="915989" y="4446667"/>
            <a:ext cx="5026025" cy="413872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0" dirty="0" smtClean="0"/>
              <a:t>Notes to Trainer: </a:t>
            </a:r>
          </a:p>
          <a:p>
            <a:endParaRPr lang="en-US" i="1" dirty="0" smtClean="0"/>
          </a:p>
          <a:p>
            <a:r>
              <a:rPr lang="en-US" dirty="0" smtClean="0"/>
              <a:t>The purpose of this slide is to introduce the CDT report tied to the Learning Progression Map. It provides an overview of the benefits of the report.</a:t>
            </a:r>
          </a:p>
        </p:txBody>
      </p:sp>
      <p:sp>
        <p:nvSpPr>
          <p:cNvPr id="4" name="Slide Number Placeholder 3"/>
          <p:cNvSpPr>
            <a:spLocks noGrp="1"/>
          </p:cNvSpPr>
          <p:nvPr>
            <p:ph type="sldNum" sz="quarter" idx="5"/>
          </p:nvPr>
        </p:nvSpPr>
        <p:spPr/>
        <p:txBody>
          <a:bodyPr/>
          <a:lstStyle/>
          <a:p>
            <a:pPr>
              <a:defRPr/>
            </a:pPr>
            <a:fld id="{FE0AB34B-D47A-4766-BE8E-1D5AB12CF79E}"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3" name="Notes Placeholder 2"/>
          <p:cNvSpPr txBox="1">
            <a:spLocks noGrp="1"/>
          </p:cNvSpPr>
          <p:nvPr>
            <p:ph type="body" sz="quarter" idx="1"/>
          </p:nvPr>
        </p:nvSpPr>
        <p:spPr>
          <a:xfrm>
            <a:off x="915988" y="4446588"/>
            <a:ext cx="5026025" cy="4138612"/>
          </a:xfrm>
        </p:spPr>
        <p:txBody>
          <a:bodyPr/>
          <a:lstStyle/>
          <a:p>
            <a:pPr eaLnBrk="1" fontAlgn="auto">
              <a:spcBef>
                <a:spcPts val="0"/>
              </a:spcBef>
              <a:spcAft>
                <a:spcPts val="0"/>
              </a:spcAft>
              <a:defRPr/>
            </a:pPr>
            <a:r>
              <a:rPr b="1"/>
              <a:t>Notes</a:t>
            </a:r>
            <a:r>
              <a:t> </a:t>
            </a:r>
            <a:r>
              <a:rPr b="1"/>
              <a:t>for Trainer:</a:t>
            </a:r>
          </a:p>
          <a:p>
            <a:pPr eaLnBrk="1" fontAlgn="auto">
              <a:spcBef>
                <a:spcPts val="0"/>
              </a:spcBef>
              <a:spcAft>
                <a:spcPts val="0"/>
              </a:spcAft>
              <a:defRPr/>
            </a:pPr>
            <a:endParaRPr b="1"/>
          </a:p>
          <a:p>
            <a:pPr marL="173062" indent="-173062" eaLnBrk="1" fontAlgn="auto">
              <a:spcBef>
                <a:spcPts val="0"/>
              </a:spcBef>
              <a:spcAft>
                <a:spcPts val="0"/>
              </a:spcAft>
              <a:buSzPct val="100000"/>
              <a:buFont typeface="Arial" pitchFamily="34"/>
              <a:buChar char="•"/>
              <a:defRPr/>
            </a:pPr>
            <a:r>
              <a:t>Review. </a:t>
            </a:r>
          </a:p>
          <a:p>
            <a:pPr marL="173062" indent="-173062" eaLnBrk="1" fontAlgn="auto">
              <a:spcBef>
                <a:spcPts val="0"/>
              </a:spcBef>
              <a:spcAft>
                <a:spcPts val="0"/>
              </a:spcAft>
              <a:buSzPct val="100000"/>
              <a:buFont typeface="Arial" pitchFamily="34"/>
              <a:buChar char="•"/>
              <a:defRPr/>
            </a:pPr>
            <a:r>
              <a:t>Share where Module One and the Graphic Organizer for Notetaking is on eDIRECT. Go to </a:t>
            </a:r>
            <a:r>
              <a:rPr>
                <a:hlinkClick r:id="rId3"/>
              </a:rPr>
              <a:t>https://pa.drcedirect.com</a:t>
            </a:r>
            <a:endParaRPr/>
          </a:p>
          <a:p>
            <a:pPr marL="173062" indent="-173062" eaLnBrk="1" fontAlgn="auto">
              <a:spcBef>
                <a:spcPts val="0"/>
              </a:spcBef>
              <a:spcAft>
                <a:spcPts val="0"/>
              </a:spcAft>
              <a:buSzPct val="100000"/>
              <a:buFont typeface="Arial" pitchFamily="34"/>
              <a:buChar char="•"/>
              <a:defRPr/>
            </a:pPr>
            <a:endParaRPr/>
          </a:p>
        </p:txBody>
      </p:sp>
      <p:sp>
        <p:nvSpPr>
          <p:cNvPr id="4" name="Slide Number Placeholder 4"/>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8580B56D-0AC1-49A3-9F04-15A6EF99F59C}"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p:cNvSpPr>
          <p:nvPr>
            <p:ph type="sldImg"/>
          </p:nvPr>
        </p:nvSpPr>
        <p:spPr bwMode="auto">
          <a:xfrm>
            <a:off x="1106488" y="698500"/>
            <a:ext cx="4646612" cy="34861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xfrm>
            <a:off x="915989" y="4446667"/>
            <a:ext cx="5026025" cy="413872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i="0" dirty="0" smtClean="0"/>
              <a:t>Note to Trainer: </a:t>
            </a:r>
          </a:p>
          <a:p>
            <a:endParaRPr lang="en-US" dirty="0" smtClean="0"/>
          </a:p>
          <a:p>
            <a:r>
              <a:rPr lang="en-US" dirty="0" smtClean="0"/>
              <a:t>This slide continues to point out some of the benefits of the CDT report  tied to the Learning Progression Map.  You may want to emphasize that the report provides teachers with the most direct and efficient way to access the SAS units and lesson plans tied directly to Eligible Content.  It is the only place where teachers can access sample items prepopulated from SAS.   </a:t>
            </a:r>
          </a:p>
        </p:txBody>
      </p:sp>
      <p:sp>
        <p:nvSpPr>
          <p:cNvPr id="4" name="Slide Number Placeholder 3"/>
          <p:cNvSpPr>
            <a:spLocks noGrp="1"/>
          </p:cNvSpPr>
          <p:nvPr>
            <p:ph type="sldNum" sz="quarter" idx="5"/>
          </p:nvPr>
        </p:nvSpPr>
        <p:spPr/>
        <p:txBody>
          <a:bodyPr/>
          <a:lstStyle/>
          <a:p>
            <a:pPr>
              <a:defRPr/>
            </a:pPr>
            <a:fld id="{32B12DEF-5392-4E34-89C6-51B70F3EFF68}" type="slidenum">
              <a:rPr lang="en-US" smtClean="0"/>
              <a:pPr>
                <a:defRPr/>
              </a:pPr>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1106488" y="698500"/>
            <a:ext cx="4646612" cy="3486150"/>
          </a:xfrm>
          <a:ln/>
        </p:spPr>
      </p:sp>
      <p:sp>
        <p:nvSpPr>
          <p:cNvPr id="132099" name="Notes Placeholder 2"/>
          <p:cNvSpPr txBox="1">
            <a:spLocks noGrp="1"/>
          </p:cNvSpPr>
          <p:nvPr>
            <p:ph type="body" sz="quarter" idx="1"/>
          </p:nvPr>
        </p:nvSpPr>
        <p:spPr bwMode="auto">
          <a:xfrm>
            <a:off x="915988" y="4446588"/>
            <a:ext cx="5026025" cy="413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a:t>
            </a:r>
          </a:p>
          <a:p>
            <a:pPr eaLnBrk="1"/>
            <a:endParaRPr altLang="en-US" smtClean="0">
              <a:latin typeface="Calibri" pitchFamily="34" charset="0"/>
            </a:endParaRP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9762D152-B0DD-4350-8A84-FF916519AFFE}"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106488" y="698500"/>
            <a:ext cx="4646612" cy="3486150"/>
          </a:xfrm>
          <a:ln/>
        </p:spPr>
      </p:sp>
      <p:sp>
        <p:nvSpPr>
          <p:cNvPr id="133123" name="Notes Placeholder 2"/>
          <p:cNvSpPr txBox="1">
            <a:spLocks noGrp="1"/>
          </p:cNvSpPr>
          <p:nvPr>
            <p:ph type="body" sz="quarter" idx="1"/>
          </p:nvPr>
        </p:nvSpPr>
        <p:spPr bwMode="auto">
          <a:xfrm>
            <a:off x="915988" y="4446588"/>
            <a:ext cx="5026025" cy="413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a:t>
            </a:r>
          </a:p>
          <a:p>
            <a:pPr eaLnBrk="1"/>
            <a:endParaRPr altLang="en-US" b="1" smtClean="0">
              <a:latin typeface="Calibri" pitchFamily="34" charset="0"/>
            </a:endParaRPr>
          </a:p>
          <a:p>
            <a:pPr eaLnBrk="1">
              <a:buFontTx/>
              <a:buChar char="•"/>
            </a:pPr>
            <a:r>
              <a:rPr altLang="en-US" smtClean="0">
                <a:latin typeface="Calibri" pitchFamily="34" charset="0"/>
              </a:rPr>
              <a:t>Stress the importance of CDT as an additional assessment that supports INSTRUCTION.</a:t>
            </a:r>
          </a:p>
          <a:p>
            <a:pPr eaLnBrk="1"/>
            <a:endParaRPr altLang="en-US" smtClean="0">
              <a:latin typeface="Calibri" pitchFamily="34" charset="0"/>
            </a:endParaRPr>
          </a:p>
          <a:p>
            <a:pPr eaLnBrk="1">
              <a:buFontTx/>
              <a:buChar char="•"/>
            </a:pPr>
            <a:r>
              <a:rPr altLang="en-US" smtClean="0">
                <a:latin typeface="Calibri" pitchFamily="34" charset="0"/>
              </a:rPr>
              <a:t>Students can spend as much time as needed to complete the CDT.</a:t>
            </a:r>
          </a:p>
          <a:p>
            <a:pPr eaLnBrk="1"/>
            <a:endParaRPr altLang="en-US" smtClean="0">
              <a:latin typeface="Calibri" pitchFamily="34" charset="0"/>
            </a:endParaRPr>
          </a:p>
          <a:p>
            <a:pPr eaLnBrk="1">
              <a:buFontTx/>
              <a:buChar char="•"/>
            </a:pPr>
            <a:r>
              <a:rPr altLang="en-US" smtClean="0">
                <a:latin typeface="Calibri" pitchFamily="34" charset="0"/>
              </a:rPr>
              <a:t>Possible teacher question, “How long does a CDT assessment take? There are 48–60 items per test, so time would depend on ability and attention level of the student.</a:t>
            </a:r>
          </a:p>
          <a:p>
            <a:pPr eaLnBrk="1"/>
            <a:endParaRPr altLang="en-US" smtClean="0">
              <a:latin typeface="Calibri" pitchFamily="34" charset="0"/>
            </a:endParaRPr>
          </a:p>
          <a:p>
            <a:pPr eaLnBrk="1">
              <a:buFontTx/>
              <a:buChar char="•"/>
            </a:pPr>
            <a:r>
              <a:rPr altLang="en-US" smtClean="0">
                <a:latin typeface="Calibri" pitchFamily="34" charset="0"/>
              </a:rPr>
              <a:t>If asked, “What is evidence of reliability and validity?  “Results of this will come with outcomes of studies PDE plans to do.”</a:t>
            </a:r>
          </a:p>
          <a:p>
            <a:pPr eaLnBrk="1"/>
            <a:endParaRPr altLang="en-US" smtClean="0">
              <a:latin typeface="Calibri" pitchFamily="34" charset="0"/>
            </a:endParaRPr>
          </a:p>
          <a:p>
            <a:pPr eaLnBrk="1">
              <a:buFontTx/>
              <a:buChar char="•"/>
            </a:pPr>
            <a:r>
              <a:rPr altLang="en-US" smtClean="0">
                <a:latin typeface="Calibri" pitchFamily="34" charset="0"/>
              </a:rPr>
              <a:t>Teachers will be able to receive feedback in real time, so they can use it to inform instruction immediately, particularly feedback that is aimed directly at what kids should be able to know and do. Teachers then can make instructional adjustments and assess whether student responses correspond with the targeted learning progression.</a:t>
            </a:r>
          </a:p>
          <a:p>
            <a:pPr eaLnBrk="1"/>
            <a:endParaRPr altLang="en-US" smtClean="0">
              <a:latin typeface="Calibri" pitchFamily="34" charset="0"/>
            </a:endParaRPr>
          </a:p>
          <a:p>
            <a:pPr eaLnBrk="1">
              <a:buFontTx/>
              <a:buChar char="•"/>
            </a:pPr>
            <a:r>
              <a:rPr altLang="en-US" smtClean="0">
                <a:latin typeface="Calibri" pitchFamily="34" charset="0"/>
              </a:rPr>
              <a:t>Emphasize that the CDT provides a computerized tool that allows movement in Eligible Content below and beyond grade level for the individual student based on the results from the assessment.</a:t>
            </a:r>
          </a:p>
          <a:p>
            <a:pPr eaLnBrk="1">
              <a:buFontTx/>
              <a:buChar char="•"/>
            </a:pPr>
            <a:endParaRPr altLang="en-US" smtClean="0">
              <a:latin typeface="Calibri" pitchFamily="34" charset="0"/>
            </a:endParaRPr>
          </a:p>
          <a:p>
            <a:pPr eaLnBrk="1"/>
            <a:endParaRPr altLang="en-US" smtClean="0">
              <a:latin typeface="Calibri" pitchFamily="34" charset="0"/>
            </a:endParaRPr>
          </a:p>
          <a:p>
            <a:pPr eaLnBrk="1">
              <a:buFontTx/>
              <a:buChar char="•"/>
            </a:pPr>
            <a:endParaRPr altLang="en-US" smtClean="0">
              <a:latin typeface="Calibri" pitchFamily="34" charset="0"/>
            </a:endParaRP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35E390D3-FDC1-436E-8DA1-37B0DB16A980}"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4</a:t>
            </a:fld>
            <a:endParaRPr lang="en-US" sz="1200" kern="0">
              <a:solidFill>
                <a:srgbClr val="000000"/>
              </a:solidFill>
              <a:latin typeface="Calibri"/>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a:xfrm>
            <a:off x="1104900" y="696913"/>
            <a:ext cx="4649788" cy="3489325"/>
          </a:xfrm>
          <a:ln/>
        </p:spPr>
      </p:sp>
      <p:sp>
        <p:nvSpPr>
          <p:cNvPr id="3" name="Notes Placeholder 2"/>
          <p:cNvSpPr txBox="1">
            <a:spLocks noGrp="1"/>
          </p:cNvSpPr>
          <p:nvPr>
            <p:ph type="body" sz="quarter" idx="1"/>
          </p:nvPr>
        </p:nvSpPr>
        <p:spPr>
          <a:xfrm>
            <a:off x="915988" y="4446588"/>
            <a:ext cx="5026025" cy="4137025"/>
          </a:xfrm>
        </p:spPr>
        <p:txBody>
          <a:bodyPr lIns="93093" tIns="46546" rIns="93093" bIns="46546"/>
          <a:lstStyle/>
          <a:p>
            <a:pPr eaLnBrk="1" fontAlgn="auto">
              <a:spcBef>
                <a:spcPts val="0"/>
              </a:spcBef>
              <a:spcAft>
                <a:spcPts val="0"/>
              </a:spcAft>
              <a:defRPr/>
            </a:pPr>
            <a:r>
              <a:rPr b="1"/>
              <a:t>Notes for Trainer:</a:t>
            </a:r>
          </a:p>
          <a:p>
            <a:pPr eaLnBrk="1" fontAlgn="auto">
              <a:spcBef>
                <a:spcPts val="0"/>
              </a:spcBef>
              <a:spcAft>
                <a:spcPts val="0"/>
              </a:spcAft>
              <a:defRPr/>
            </a:pPr>
            <a:endParaRPr b="1"/>
          </a:p>
          <a:p>
            <a:pPr marL="173062" indent="-173062" eaLnBrk="1" fontAlgn="auto">
              <a:spcBef>
                <a:spcPts val="0"/>
              </a:spcBef>
              <a:spcAft>
                <a:spcPts val="0"/>
              </a:spcAft>
              <a:buSzPct val="100000"/>
              <a:buFont typeface="Arial" pitchFamily="34"/>
              <a:buChar char="•"/>
              <a:defRPr/>
            </a:pPr>
            <a:r>
              <a:t>Based on how much time you have, you may want to have your participants brainstorm and write ideas on post-its and hang on large posters depicting Benefits for Students. Read and report out.  </a:t>
            </a:r>
          </a:p>
          <a:p>
            <a:pPr marL="173062" indent="-173062" eaLnBrk="1" fontAlgn="auto">
              <a:spcBef>
                <a:spcPts val="0"/>
              </a:spcBef>
              <a:spcAft>
                <a:spcPts val="0"/>
              </a:spcAft>
              <a:buSzPct val="100000"/>
              <a:buFont typeface="Arial" pitchFamily="34"/>
              <a:buChar char="•"/>
              <a:defRPr/>
            </a:pPr>
            <a:endParaRPr/>
          </a:p>
          <a:p>
            <a:pPr marL="173062" indent="-173062" eaLnBrk="1" fontAlgn="auto">
              <a:spcBef>
                <a:spcPts val="0"/>
              </a:spcBef>
              <a:spcAft>
                <a:spcPts val="0"/>
              </a:spcAft>
              <a:buSzPct val="100000"/>
              <a:buFont typeface="Arial" pitchFamily="34"/>
              <a:buChar char="•"/>
              <a:defRPr/>
            </a:pPr>
            <a:r>
              <a:t>Or, if you are pressed for time, you want to use Random Reporter and have participants or tables read-aloud. </a:t>
            </a:r>
          </a:p>
          <a:p>
            <a:pPr marL="173062" indent="-173062" eaLnBrk="1" fontAlgn="auto">
              <a:spcBef>
                <a:spcPts val="0"/>
              </a:spcBef>
              <a:spcAft>
                <a:spcPts val="0"/>
              </a:spcAft>
              <a:buSzPct val="100000"/>
              <a:buFont typeface="Arial" pitchFamily="34"/>
              <a:buChar char="•"/>
              <a:defRPr/>
            </a:pPr>
            <a:r>
              <a:t>Deeper work on One-to-One Conferencing with students can be found in another module.</a:t>
            </a:r>
          </a:p>
          <a:p>
            <a:pPr eaLnBrk="1" fontAlgn="auto">
              <a:spcBef>
                <a:spcPts val="0"/>
              </a:spcBef>
              <a:spcAft>
                <a:spcPts val="0"/>
              </a:spcAft>
              <a:defRPr/>
            </a:pPr>
            <a:endParaRP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A4E74217-7165-4269-82A6-6F64C7293A96}"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5</a:t>
            </a:fld>
            <a:endParaRPr lang="en-US" sz="1200" kern="0">
              <a:solidFill>
                <a:srgbClr val="000000"/>
              </a:solidFill>
              <a:latin typeface="Calibri"/>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a:ln/>
        </p:spPr>
      </p:sp>
      <p:sp>
        <p:nvSpPr>
          <p:cNvPr id="141315" name="Notes Placeholder 2"/>
          <p:cNvSpPr txBox="1">
            <a:spLocks noGrp="1"/>
          </p:cNvSpPr>
          <p:nvPr>
            <p:ph type="body" sz="quarter" idx="1"/>
          </p:nvPr>
        </p:nvSpPr>
        <p:spPr bwMode="auto">
          <a:xfrm>
            <a:off x="915988" y="4446588"/>
            <a:ext cx="5026025" cy="413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a:t>
            </a:r>
          </a:p>
          <a:p>
            <a:pPr eaLnBrk="1"/>
            <a:r>
              <a:rPr altLang="en-US" smtClean="0">
                <a:latin typeface="Calibri" pitchFamily="34" charset="0"/>
              </a:rPr>
              <a:t>CDTs have been approved for grades 3, 4, and 5. The CDTs will be field tested the fall of 2013 and will become operational in the spring of 2014. </a:t>
            </a:r>
          </a:p>
        </p:txBody>
      </p:sp>
      <p:sp>
        <p:nvSpPr>
          <p:cNvPr id="4" name="Slide Number Placeholder 4"/>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15C272A9-05C0-445D-A48C-0F85B90E3F26}"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xfrm>
            <a:off x="1106488" y="698500"/>
            <a:ext cx="4646612" cy="3486150"/>
          </a:xfrm>
          <a:ln/>
        </p:spPr>
      </p:sp>
      <p:sp>
        <p:nvSpPr>
          <p:cNvPr id="136195" name="Notes Placeholder 2"/>
          <p:cNvSpPr txBox="1">
            <a:spLocks noGrp="1"/>
          </p:cNvSpPr>
          <p:nvPr>
            <p:ph type="body" sz="quarter" idx="1"/>
          </p:nvPr>
        </p:nvSpPr>
        <p:spPr bwMode="auto">
          <a:xfrm>
            <a:off x="915988" y="4446588"/>
            <a:ext cx="5026025" cy="413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a:t>
            </a:r>
          </a:p>
          <a:p>
            <a:pPr eaLnBrk="1"/>
            <a:endParaRPr altLang="en-US" smtClean="0">
              <a:latin typeface="Calibri" pitchFamily="34" charset="0"/>
            </a:endParaRPr>
          </a:p>
          <a:p>
            <a:pPr eaLnBrk="1">
              <a:buFontTx/>
              <a:buChar char="•"/>
            </a:pPr>
            <a:r>
              <a:rPr altLang="en-US" smtClean="0">
                <a:latin typeface="Calibri" pitchFamily="34" charset="0"/>
              </a:rPr>
              <a:t>Emphasize that administration of the CDT is a district/school/department/grade-level decision. It is not mandated by PDE, but it is highly recommended.</a:t>
            </a:r>
          </a:p>
          <a:p>
            <a:pPr eaLnBrk="1">
              <a:buFontTx/>
              <a:buChar char="•"/>
            </a:pPr>
            <a:endParaRPr altLang="en-US" smtClean="0">
              <a:latin typeface="Calibri" pitchFamily="34" charset="0"/>
            </a:endParaRPr>
          </a:p>
          <a:p>
            <a:pPr eaLnBrk="1">
              <a:buFontTx/>
              <a:buChar char="•"/>
            </a:pPr>
            <a:r>
              <a:rPr altLang="en-US" smtClean="0">
                <a:latin typeface="Calibri" pitchFamily="34" charset="0"/>
              </a:rPr>
              <a:t>Stress that the CDT is for ALL students.</a:t>
            </a: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0DC6EDC9-D83E-4CF5-B0DE-336DB67F514C}"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hangingPunct="0"/>
            <a:r>
              <a:rPr altLang="en-US" b="1" dirty="0" smtClean="0">
                <a:latin typeface="Calibri" pitchFamily="34" charset="0"/>
              </a:rPr>
              <a:t>Notes for Trainer: </a:t>
            </a:r>
            <a:r>
              <a:rPr altLang="en-US" dirty="0" smtClean="0">
                <a:latin typeface="Calibri" pitchFamily="34" charset="0"/>
              </a:rPr>
              <a:t>These suggested answers are not the only discourse you will gain during this activity. The goal is for the participants to receive a clear understanding of the purpose of each type of assessment. As the training evolves, these answers will be further discussed. </a:t>
            </a:r>
          </a:p>
          <a:p>
            <a:pPr hangingPunct="0"/>
            <a:r>
              <a:rPr altLang="en-US" dirty="0" smtClean="0">
                <a:latin typeface="Calibri" pitchFamily="34" charset="0"/>
              </a:rPr>
              <a:t> </a:t>
            </a:r>
          </a:p>
          <a:p>
            <a:pPr hangingPunct="0"/>
            <a:r>
              <a:rPr altLang="en-US" dirty="0" smtClean="0">
                <a:latin typeface="Calibri" pitchFamily="34" charset="0"/>
              </a:rPr>
              <a:t>Both - Benchmark and diagnostic assessments informs instructional practice.</a:t>
            </a:r>
          </a:p>
          <a:p>
            <a:pPr hangingPunct="0"/>
            <a:r>
              <a:rPr altLang="en-US" dirty="0" smtClean="0">
                <a:latin typeface="Calibri" pitchFamily="34" charset="0"/>
              </a:rPr>
              <a:t>Benchmark - A benchmark assessment is grade level specific.</a:t>
            </a:r>
          </a:p>
          <a:p>
            <a:pPr hangingPunct="0"/>
            <a:r>
              <a:rPr altLang="en-US" dirty="0" smtClean="0">
                <a:latin typeface="Calibri" pitchFamily="34" charset="0"/>
              </a:rPr>
              <a:t>Both – Both benchmark and diagnostic can be administered up to, but not more than 5 times per year. The recommendation for CDT is 3 times per year, but can be given up to 5 times per year. The maps for CDT will only show the three most recent assessments. The purpose is to provide enough intervention to support gains in the diagnostic category(s). </a:t>
            </a:r>
          </a:p>
          <a:p>
            <a:pPr hangingPunct="0"/>
            <a:r>
              <a:rPr altLang="en-US" dirty="0" smtClean="0">
                <a:latin typeface="Calibri" pitchFamily="34" charset="0"/>
              </a:rPr>
              <a:t>Benchmark - A benchmark assessment is grade level specific.</a:t>
            </a:r>
          </a:p>
          <a:p>
            <a:pPr hangingPunct="0"/>
            <a:r>
              <a:rPr altLang="en-US" dirty="0" smtClean="0">
                <a:latin typeface="Calibri" pitchFamily="34" charset="0"/>
              </a:rPr>
              <a:t>Both* - Diagnostic - Specifically the results for the Classroom Diagnostic Assessment can be accessed immediately after students take the CDT and Benchmark – only Study Island, as the results can be accessed immediately, but Not for 4 Sight. The Open-ended for 4 Sight needs to be hand scored, so reports cannot be run immediately.  </a:t>
            </a:r>
          </a:p>
          <a:p>
            <a:pPr hangingPunct="0"/>
            <a:r>
              <a:rPr altLang="en-US" dirty="0" smtClean="0">
                <a:latin typeface="Calibri" pitchFamily="34" charset="0"/>
              </a:rPr>
              <a:t>Diagnostic - The CDT suggests specific eligible content as instructional enrichment that is linked to SAS Materials and Resources. The Instructional Enrichment can also be accessed from the materials and resources of the professionals in the school/district.</a:t>
            </a:r>
          </a:p>
          <a:p>
            <a:pPr hangingPunct="0"/>
            <a:r>
              <a:rPr altLang="en-US" dirty="0" smtClean="0">
                <a:latin typeface="Calibri" pitchFamily="34" charset="0"/>
              </a:rPr>
              <a:t>Benchmark - Benchmark is grade level and grade standards specific assessment tool.</a:t>
            </a:r>
          </a:p>
          <a:p>
            <a:pPr hangingPunct="0"/>
            <a:r>
              <a:rPr altLang="en-US" dirty="0" smtClean="0">
                <a:latin typeface="Calibri" pitchFamily="34" charset="0"/>
              </a:rPr>
              <a:t>Diagnostic - specifically the Classroom Diagnostic Tools</a:t>
            </a:r>
          </a:p>
          <a:p>
            <a:pPr hangingPunct="0"/>
            <a:r>
              <a:rPr altLang="en-US" dirty="0" smtClean="0">
                <a:latin typeface="Calibri" pitchFamily="34" charset="0"/>
              </a:rPr>
              <a:t>Benchmark - specifically the 4 Sight</a:t>
            </a:r>
          </a:p>
          <a:p>
            <a:pPr hangingPunct="0"/>
            <a:r>
              <a:rPr altLang="en-US" dirty="0" smtClean="0">
                <a:latin typeface="Calibri" pitchFamily="34" charset="0"/>
              </a:rPr>
              <a:t>Both – For both assessments, this is generally a school, content, or individual teacher decision under the leadership of the building principal. </a:t>
            </a:r>
          </a:p>
          <a:p>
            <a:pPr hangingPunct="0"/>
            <a:r>
              <a:rPr altLang="en-US" dirty="0" smtClean="0">
                <a:latin typeface="Calibri" pitchFamily="34" charset="0"/>
              </a:rPr>
              <a:t>Benchmark - specifically the 4 Sight</a:t>
            </a:r>
          </a:p>
          <a:p>
            <a:pPr hangingPunct="0"/>
            <a:r>
              <a:rPr altLang="en-US" dirty="0" smtClean="0">
                <a:latin typeface="Calibri" pitchFamily="34" charset="0"/>
              </a:rPr>
              <a:t>Both - Although a benchmark is grade level specific, the students may not have been taught what has been assessed on the Benchmark. Likewise, the CDT may provide students assessments that were not formerly taught because of gaps in instruction, student mobility, or questions that are beyond their grade/course. </a:t>
            </a:r>
          </a:p>
          <a:p>
            <a:pPr hangingPunct="0"/>
            <a:r>
              <a:rPr altLang="en-US" dirty="0" smtClean="0">
                <a:latin typeface="Calibri" pitchFamily="34" charset="0"/>
              </a:rPr>
              <a:t>Diagnostic - specifically the Classroom Diagnostic Tools. This tool has been budgeted through the Pennsylvania Department of Education for use by PA teachers for PA students.</a:t>
            </a:r>
          </a:p>
          <a:p>
            <a:pPr hangingPunct="0"/>
            <a:r>
              <a:rPr altLang="en-US" dirty="0" smtClean="0">
                <a:latin typeface="Calibri" pitchFamily="34" charset="0"/>
              </a:rPr>
              <a:t>Both - Diagnostic and benchmark support DI within an </a:t>
            </a:r>
            <a:r>
              <a:rPr altLang="en-US" dirty="0" err="1" smtClean="0">
                <a:latin typeface="Calibri" pitchFamily="34" charset="0"/>
              </a:rPr>
              <a:t>RtII</a:t>
            </a:r>
            <a:r>
              <a:rPr altLang="en-US" dirty="0" smtClean="0">
                <a:latin typeface="Calibri" pitchFamily="34" charset="0"/>
              </a:rPr>
              <a:t> framework.  Many teachers use benchmark information to differentiate within Tier 1, and depending on what Tiers 2 and 3 look like, they may utilize benchmark information as well to determine which grade/course level skills need intervention/remediation.</a:t>
            </a:r>
          </a:p>
          <a:p>
            <a:pPr hangingPunct="0"/>
            <a:r>
              <a:rPr altLang="en-US" dirty="0" smtClean="0">
                <a:latin typeface="Calibri" pitchFamily="34" charset="0"/>
              </a:rPr>
              <a:t>Benchmark </a:t>
            </a:r>
          </a:p>
          <a:p>
            <a:pPr eaLnBrk="1"/>
            <a:r>
              <a:rPr altLang="en-US" dirty="0" smtClean="0">
                <a:latin typeface="Calibri" pitchFamily="34" charset="0"/>
              </a:rPr>
              <a:t> </a:t>
            </a:r>
          </a:p>
          <a:p>
            <a:pPr eaLnBrk="1"/>
            <a:r>
              <a:rPr altLang="en-US" dirty="0" smtClean="0">
                <a:latin typeface="Calibri" pitchFamily="34" charset="0"/>
              </a:rPr>
              <a:t> </a:t>
            </a:r>
          </a:p>
          <a:p>
            <a:pPr eaLnBrk="1"/>
            <a:endParaRPr altLang="en-US" b="1" dirty="0" smtClean="0">
              <a:latin typeface="Calibri" pitchFamily="34" charset="0"/>
            </a:endParaRPr>
          </a:p>
          <a:p>
            <a:pPr eaLnBrk="1"/>
            <a:endParaRPr altLang="en-US" dirty="0" smtClean="0">
              <a:latin typeface="Calibri" pitchFamily="34" charset="0"/>
            </a:endParaRPr>
          </a:p>
        </p:txBody>
      </p:sp>
      <p:sp>
        <p:nvSpPr>
          <p:cNvPr id="1280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lvl1pPr defTabSz="922338">
              <a:defRPr>
                <a:solidFill>
                  <a:schemeClr val="tx1"/>
                </a:solidFill>
                <a:latin typeface="Calibri" pitchFamily="34" charset="0"/>
              </a:defRPr>
            </a:lvl1pPr>
            <a:lvl2pPr marL="742950" indent="-285750" defTabSz="922338">
              <a:defRPr>
                <a:solidFill>
                  <a:schemeClr val="tx1"/>
                </a:solidFill>
                <a:latin typeface="Calibri" pitchFamily="34" charset="0"/>
              </a:defRPr>
            </a:lvl2pPr>
            <a:lvl3pPr marL="1143000" indent="-228600" defTabSz="922338">
              <a:defRPr>
                <a:solidFill>
                  <a:schemeClr val="tx1"/>
                </a:solidFill>
                <a:latin typeface="Calibri" pitchFamily="34" charset="0"/>
              </a:defRPr>
            </a:lvl3pPr>
            <a:lvl4pPr marL="1600200" indent="-228600" defTabSz="922338">
              <a:defRPr>
                <a:solidFill>
                  <a:schemeClr val="tx1"/>
                </a:solidFill>
                <a:latin typeface="Calibri" pitchFamily="34" charset="0"/>
              </a:defRPr>
            </a:lvl4pPr>
            <a:lvl5pPr marL="2057400" indent="-228600" defTabSz="922338">
              <a:defRPr>
                <a:solidFill>
                  <a:schemeClr val="tx1"/>
                </a:solidFill>
                <a:latin typeface="Calibri" pitchFamily="34" charset="0"/>
              </a:defRPr>
            </a:lvl5pPr>
            <a:lvl6pPr marL="2514600" indent="-228600" defTabSz="922338" fontAlgn="base">
              <a:spcBef>
                <a:spcPct val="0"/>
              </a:spcBef>
              <a:spcAft>
                <a:spcPct val="0"/>
              </a:spcAft>
              <a:defRPr>
                <a:solidFill>
                  <a:schemeClr val="tx1"/>
                </a:solidFill>
                <a:latin typeface="Calibri" pitchFamily="34" charset="0"/>
              </a:defRPr>
            </a:lvl6pPr>
            <a:lvl7pPr marL="2971800" indent="-228600" defTabSz="922338" fontAlgn="base">
              <a:spcBef>
                <a:spcPct val="0"/>
              </a:spcBef>
              <a:spcAft>
                <a:spcPct val="0"/>
              </a:spcAft>
              <a:defRPr>
                <a:solidFill>
                  <a:schemeClr val="tx1"/>
                </a:solidFill>
                <a:latin typeface="Calibri" pitchFamily="34" charset="0"/>
              </a:defRPr>
            </a:lvl7pPr>
            <a:lvl8pPr marL="3429000" indent="-228600" defTabSz="922338" fontAlgn="base">
              <a:spcBef>
                <a:spcPct val="0"/>
              </a:spcBef>
              <a:spcAft>
                <a:spcPct val="0"/>
              </a:spcAft>
              <a:defRPr>
                <a:solidFill>
                  <a:schemeClr val="tx1"/>
                </a:solidFill>
                <a:latin typeface="Calibri" pitchFamily="34" charset="0"/>
              </a:defRPr>
            </a:lvl8pPr>
            <a:lvl9pPr marL="3886200" indent="-228600" defTabSz="92233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99D399E-A01D-45D6-BDBC-E0F98FB5A117}" type="slidenum">
              <a:rPr altLang="en-US" smtClean="0">
                <a:solidFill>
                  <a:srgbClr val="000000"/>
                </a:solidFill>
              </a:rPr>
              <a:pPr fontAlgn="base">
                <a:spcBef>
                  <a:spcPct val="0"/>
                </a:spcBef>
                <a:spcAft>
                  <a:spcPct val="0"/>
                </a:spcAft>
              </a:pPr>
              <a:t>8</a:t>
            </a:fld>
            <a:endParaRPr alt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104900" y="696913"/>
            <a:ext cx="4649788" cy="3487737"/>
          </a:xfrm>
          <a:ln/>
        </p:spPr>
      </p:sp>
      <p:sp>
        <p:nvSpPr>
          <p:cNvPr id="129027" name="Notes Placeholder 2"/>
          <p:cNvSpPr txBox="1">
            <a:spLocks noGrp="1"/>
          </p:cNvSpPr>
          <p:nvPr>
            <p:ph type="body" sz="quarter" idx="1"/>
          </p:nvPr>
        </p:nvSpPr>
        <p:spPr bwMode="auto">
          <a:xfrm>
            <a:off x="915988" y="4446588"/>
            <a:ext cx="5026025" cy="41386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prstTxWarp prst="textNoShape">
              <a:avLst/>
            </a:prstTxWarp>
          </a:bodyPr>
          <a:lstStyle/>
          <a:p>
            <a:pPr eaLnBrk="1"/>
            <a:r>
              <a:rPr altLang="en-US" b="1" smtClean="0">
                <a:latin typeface="Calibri" pitchFamily="34" charset="0"/>
              </a:rPr>
              <a:t>Notes for Trainer:</a:t>
            </a:r>
          </a:p>
          <a:p>
            <a:pPr eaLnBrk="1"/>
            <a:endParaRPr altLang="en-US" b="1" smtClean="0">
              <a:latin typeface="Calibri" pitchFamily="34" charset="0"/>
            </a:endParaRPr>
          </a:p>
          <a:p>
            <a:pPr eaLnBrk="1">
              <a:buFontTx/>
              <a:buChar char="•"/>
            </a:pPr>
            <a:r>
              <a:rPr altLang="en-US" smtClean="0">
                <a:latin typeface="Calibri" pitchFamily="34" charset="0"/>
              </a:rPr>
              <a:t>Validate audience’s responses with this slide. The audience may easily create more ideas than listed. Again, this slide is to generate discussion. Always keep in mind the question, “What is the purpose of the assessment?”</a:t>
            </a:r>
          </a:p>
          <a:p>
            <a:pPr eaLnBrk="1"/>
            <a:endParaRPr altLang="en-US" smtClean="0">
              <a:latin typeface="Calibri" pitchFamily="34" charset="0"/>
            </a:endParaRPr>
          </a:p>
          <a:p>
            <a:pPr eaLnBrk="1">
              <a:buFontTx/>
              <a:buChar char="•"/>
            </a:pPr>
            <a:endParaRPr altLang="en-US" smtClean="0">
              <a:latin typeface="Calibri" pitchFamily="34" charset="0"/>
            </a:endParaRPr>
          </a:p>
          <a:p>
            <a:pPr eaLnBrk="1">
              <a:buFontTx/>
              <a:buChar char="•"/>
            </a:pPr>
            <a:endParaRPr altLang="en-US" smtClean="0">
              <a:latin typeface="Calibri" pitchFamily="34" charset="0"/>
            </a:endParaRPr>
          </a:p>
          <a:p>
            <a:pPr eaLnBrk="1">
              <a:buFontTx/>
              <a:buChar char="•"/>
            </a:pPr>
            <a:endParaRPr altLang="en-US" smtClean="0">
              <a:latin typeface="Calibri" pitchFamily="34" charset="0"/>
            </a:endParaRPr>
          </a:p>
          <a:p>
            <a:pPr eaLnBrk="1"/>
            <a:endParaRPr altLang="en-US" smtClean="0">
              <a:latin typeface="Calibri" pitchFamily="34" charset="0"/>
            </a:endParaRPr>
          </a:p>
        </p:txBody>
      </p:sp>
      <p:sp>
        <p:nvSpPr>
          <p:cNvPr id="4" name="Slide Number Placeholder 3"/>
          <p:cNvSpPr txBox="1"/>
          <p:nvPr/>
        </p:nvSpPr>
        <p:spPr>
          <a:xfrm>
            <a:off x="3884613" y="8829675"/>
            <a:ext cx="2971800" cy="465138"/>
          </a:xfrm>
          <a:prstGeom prst="rect">
            <a:avLst/>
          </a:prstGeom>
          <a:noFill/>
          <a:ln>
            <a:noFill/>
          </a:ln>
        </p:spPr>
        <p:txBody>
          <a:bodyPr lIns="93176" tIns="46583" rIns="93176" bIns="46583" anchor="b"/>
          <a:lstStyle/>
          <a:p>
            <a:pPr algn="r" defTabSz="922995" fontAlgn="auto">
              <a:spcBef>
                <a:spcPts val="0"/>
              </a:spcBef>
              <a:spcAft>
                <a:spcPts val="0"/>
              </a:spcAft>
              <a:defRPr sz="1800" b="0" i="0" u="none" strike="noStrike" kern="0" cap="none" spc="0" baseline="0">
                <a:solidFill>
                  <a:srgbClr val="000000"/>
                </a:solidFill>
                <a:uFillTx/>
              </a:defRPr>
            </a:pPr>
            <a:fld id="{E64855FD-03AA-4922-97A5-61C2DB40C8DC}" type="slidenum">
              <a:rPr kern="0">
                <a:solidFill>
                  <a:srgbClr val="000000"/>
                </a:solidFill>
                <a:latin typeface="+mn-lt"/>
                <a:cs typeface="+mn-cs"/>
              </a:rPr>
              <a:pPr algn="r" defTabSz="922995"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Calibri"/>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p:txBody>
          <a:bodyPr/>
          <a:lstStyle>
            <a:lvl1pPr>
              <a:defRPr>
                <a:latin typeface="Calibri"/>
              </a:defRPr>
            </a:lvl1pPr>
          </a:lstStyle>
          <a:p>
            <a:pPr>
              <a:defRPr/>
            </a:pPr>
            <a:fld id="{AC7C4A77-4285-466C-BC2B-1CCEA0D82F84}"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2A627A36-4730-4659-AE22-892372167DB2}" type="slidenum">
              <a:rPr/>
              <a:pPr>
                <a:defRPr/>
              </a:pPr>
              <a:t>‹#›</a:t>
            </a:fld>
            <a:endParaRPr/>
          </a:p>
        </p:txBody>
      </p:sp>
    </p:spTree>
    <p:extLst>
      <p:ext uri="{BB962C8B-B14F-4D97-AF65-F5344CB8AC3E}">
        <p14:creationId xmlns:p14="http://schemas.microsoft.com/office/powerpoint/2010/main" val="95784444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1E464056-1A60-4351-ACBB-A77A1AE09B17}"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E9112313-A6CD-46FB-A917-6D43CB6A687E}" type="slidenum">
              <a:rPr/>
              <a:pPr>
                <a:defRPr/>
              </a:pPr>
              <a:t>‹#›</a:t>
            </a:fld>
            <a:endParaRPr/>
          </a:p>
        </p:txBody>
      </p:sp>
    </p:spTree>
    <p:extLst>
      <p:ext uri="{BB962C8B-B14F-4D97-AF65-F5344CB8AC3E}">
        <p14:creationId xmlns:p14="http://schemas.microsoft.com/office/powerpoint/2010/main" val="272824680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B75DDDC9-040F-4404-A601-4049048EF19C}"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5A130754-4429-444B-9BB1-0D11BAEF06D4}" type="slidenum">
              <a:rPr/>
              <a:pPr>
                <a:defRPr/>
              </a:pPr>
              <a:t>‹#›</a:t>
            </a:fld>
            <a:endParaRPr/>
          </a:p>
        </p:txBody>
      </p:sp>
    </p:spTree>
    <p:extLst>
      <p:ext uri="{BB962C8B-B14F-4D97-AF65-F5344CB8AC3E}">
        <p14:creationId xmlns:p14="http://schemas.microsoft.com/office/powerpoint/2010/main" val="2174715722"/>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p:txBody>
          <a:bodyPr/>
          <a:lstStyle>
            <a:lvl1pPr>
              <a:defRPr>
                <a:latin typeface="Calibri"/>
              </a:defRPr>
            </a:lvl1pPr>
          </a:lstStyle>
          <a:p>
            <a:pPr>
              <a:defRPr/>
            </a:pPr>
            <a:fld id="{DF5CBDB6-5588-4416-9C21-84E7B18294CE}"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15E60E47-742B-4985-A79C-2AEDB4E99569}" type="slidenum">
              <a:rPr/>
              <a:pPr>
                <a:defRPr/>
              </a:pPr>
              <a:t>‹#›</a:t>
            </a:fld>
            <a:endParaRPr/>
          </a:p>
        </p:txBody>
      </p:sp>
    </p:spTree>
    <p:extLst>
      <p:ext uri="{BB962C8B-B14F-4D97-AF65-F5344CB8AC3E}">
        <p14:creationId xmlns:p14="http://schemas.microsoft.com/office/powerpoint/2010/main" val="3353630798"/>
      </p:ext>
    </p:extLst>
  </p:cSld>
  <p:clrMapOvr>
    <a:masterClrMapping/>
  </p:clrMapOvr>
  <p:transition spd="slow"/>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DAE395EB-6C06-4E2F-B2F6-80FE8F45C3D5}"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B466A110-F394-4165-8763-2DCD9051CD11}" type="slidenum">
              <a:rPr/>
              <a:pPr>
                <a:defRPr/>
              </a:pPr>
              <a:t>‹#›</a:t>
            </a:fld>
            <a:endParaRPr/>
          </a:p>
        </p:txBody>
      </p:sp>
    </p:spTree>
    <p:extLst>
      <p:ext uri="{BB962C8B-B14F-4D97-AF65-F5344CB8AC3E}">
        <p14:creationId xmlns:p14="http://schemas.microsoft.com/office/powerpoint/2010/main" val="686155473"/>
      </p:ext>
    </p:extLst>
  </p:cSld>
  <p:clrMapOvr>
    <a:masterClrMapping/>
  </p:clrMapOvr>
  <p:transition spd="slow"/>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p:txBody>
          <a:bodyPr/>
          <a:lstStyle>
            <a:lvl1pPr>
              <a:defRPr>
                <a:latin typeface="Calibri"/>
              </a:defRPr>
            </a:lvl1pPr>
          </a:lstStyle>
          <a:p>
            <a:pPr>
              <a:defRPr/>
            </a:pPr>
            <a:fld id="{130F2BA0-942F-4B82-93CA-E66E9CCAA914}"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59B60153-DBB3-427D-8401-3C08E29FF950}" type="slidenum">
              <a:rPr/>
              <a:pPr>
                <a:defRPr/>
              </a:pPr>
              <a:t>‹#›</a:t>
            </a:fld>
            <a:endParaRPr/>
          </a:p>
        </p:txBody>
      </p:sp>
    </p:spTree>
    <p:extLst>
      <p:ext uri="{BB962C8B-B14F-4D97-AF65-F5344CB8AC3E}">
        <p14:creationId xmlns:p14="http://schemas.microsoft.com/office/powerpoint/2010/main" val="2256632853"/>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p:txBody>
          <a:bodyPr/>
          <a:lstStyle>
            <a:lvl1pPr>
              <a:defRPr>
                <a:latin typeface="Calibri"/>
              </a:defRPr>
            </a:lvl1pPr>
          </a:lstStyle>
          <a:p>
            <a:pPr>
              <a:defRPr/>
            </a:pPr>
            <a:fld id="{71D5E044-4B71-4FE2-88AF-D54D1A3AB978}"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C4889AAC-BDF0-4326-A4CA-1D4F447DA8A1}" type="slidenum">
              <a:rPr/>
              <a:pPr>
                <a:defRPr/>
              </a:pPr>
              <a:t>‹#›</a:t>
            </a:fld>
            <a:endParaRPr/>
          </a:p>
        </p:txBody>
      </p:sp>
    </p:spTree>
    <p:extLst>
      <p:ext uri="{BB962C8B-B14F-4D97-AF65-F5344CB8AC3E}">
        <p14:creationId xmlns:p14="http://schemas.microsoft.com/office/powerpoint/2010/main" val="3472587248"/>
      </p:ext>
    </p:extLst>
  </p:cSld>
  <p:clrMapOvr>
    <a:masterClrMapping/>
  </p:clrMapOvr>
  <p:transition spd="slow"/>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p:txBody>
          <a:bodyPr/>
          <a:lstStyle>
            <a:lvl1pPr>
              <a:defRPr>
                <a:latin typeface="Calibri"/>
              </a:defRPr>
            </a:lvl1pPr>
          </a:lstStyle>
          <a:p>
            <a:pPr>
              <a:defRPr/>
            </a:pPr>
            <a:fld id="{EBE502BB-36B1-4E2D-8297-9AA03F00A91B}" type="datetime1">
              <a:rPr/>
              <a:pPr>
                <a:defRPr/>
              </a:pPr>
              <a:t>10/29/2013</a:t>
            </a:fld>
            <a:endParaRPr/>
          </a:p>
        </p:txBody>
      </p:sp>
      <p:sp>
        <p:nvSpPr>
          <p:cNvPr id="8"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9" name="Slide Number Placeholder 5"/>
          <p:cNvSpPr txBox="1">
            <a:spLocks noGrp="1"/>
          </p:cNvSpPr>
          <p:nvPr>
            <p:ph type="sldNum" sz="quarter" idx="12"/>
          </p:nvPr>
        </p:nvSpPr>
        <p:spPr/>
        <p:txBody>
          <a:bodyPr/>
          <a:lstStyle>
            <a:lvl1pPr>
              <a:defRPr>
                <a:latin typeface="Calibri"/>
              </a:defRPr>
            </a:lvl1pPr>
          </a:lstStyle>
          <a:p>
            <a:pPr>
              <a:defRPr/>
            </a:pPr>
            <a:fld id="{293C1B0A-7F26-498D-9224-C6B31ED691CE}" type="slidenum">
              <a:rPr/>
              <a:pPr>
                <a:defRPr/>
              </a:pPr>
              <a:t>‹#›</a:t>
            </a:fld>
            <a:endParaRPr/>
          </a:p>
        </p:txBody>
      </p:sp>
    </p:spTree>
    <p:extLst>
      <p:ext uri="{BB962C8B-B14F-4D97-AF65-F5344CB8AC3E}">
        <p14:creationId xmlns:p14="http://schemas.microsoft.com/office/powerpoint/2010/main" val="2589427619"/>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p:txBody>
          <a:bodyPr/>
          <a:lstStyle>
            <a:lvl1pPr>
              <a:defRPr>
                <a:latin typeface="Calibri"/>
              </a:defRPr>
            </a:lvl1pPr>
          </a:lstStyle>
          <a:p>
            <a:pPr>
              <a:defRPr/>
            </a:pPr>
            <a:fld id="{D32F3F82-D8AE-4E44-90AE-2041AF175A1B}" type="datetime1">
              <a:rPr/>
              <a:pPr>
                <a:defRPr/>
              </a:pPr>
              <a:t>10/29/2013</a:t>
            </a:fld>
            <a:endParaRPr/>
          </a:p>
        </p:txBody>
      </p:sp>
      <p:sp>
        <p:nvSpPr>
          <p:cNvPr id="4"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5" name="Slide Number Placeholder 5"/>
          <p:cNvSpPr txBox="1">
            <a:spLocks noGrp="1"/>
          </p:cNvSpPr>
          <p:nvPr>
            <p:ph type="sldNum" sz="quarter" idx="12"/>
          </p:nvPr>
        </p:nvSpPr>
        <p:spPr/>
        <p:txBody>
          <a:bodyPr/>
          <a:lstStyle>
            <a:lvl1pPr>
              <a:defRPr>
                <a:latin typeface="Calibri"/>
              </a:defRPr>
            </a:lvl1pPr>
          </a:lstStyle>
          <a:p>
            <a:pPr>
              <a:defRPr/>
            </a:pPr>
            <a:fld id="{23AD2F75-4087-4F6B-87CE-DB1AF69821A5}" type="slidenum">
              <a:rPr/>
              <a:pPr>
                <a:defRPr/>
              </a:pPr>
              <a:t>‹#›</a:t>
            </a:fld>
            <a:endParaRPr/>
          </a:p>
        </p:txBody>
      </p:sp>
    </p:spTree>
    <p:extLst>
      <p:ext uri="{BB962C8B-B14F-4D97-AF65-F5344CB8AC3E}">
        <p14:creationId xmlns:p14="http://schemas.microsoft.com/office/powerpoint/2010/main" val="255368050"/>
      </p:ext>
    </p:extLst>
  </p:cSld>
  <p:clrMapOvr>
    <a:masterClrMapping/>
  </p:clrMapOvr>
  <p:transition spd="slow"/>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p:txBody>
          <a:bodyPr/>
          <a:lstStyle>
            <a:lvl1pPr>
              <a:defRPr>
                <a:latin typeface="Calibri"/>
              </a:defRPr>
            </a:lvl1pPr>
          </a:lstStyle>
          <a:p>
            <a:pPr>
              <a:defRPr/>
            </a:pPr>
            <a:fld id="{401B1E3F-59BB-413B-A374-BAE11A70CE3F}" type="datetime1">
              <a:rPr/>
              <a:pPr>
                <a:defRPr/>
              </a:pPr>
              <a:t>10/29/2013</a:t>
            </a:fld>
            <a:endParaRPr/>
          </a:p>
        </p:txBody>
      </p:sp>
      <p:sp>
        <p:nvSpPr>
          <p:cNvPr id="3"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4" name="Slide Number Placeholder 5"/>
          <p:cNvSpPr txBox="1">
            <a:spLocks noGrp="1"/>
          </p:cNvSpPr>
          <p:nvPr>
            <p:ph type="sldNum" sz="quarter" idx="12"/>
          </p:nvPr>
        </p:nvSpPr>
        <p:spPr/>
        <p:txBody>
          <a:bodyPr/>
          <a:lstStyle>
            <a:lvl1pPr>
              <a:defRPr>
                <a:latin typeface="Calibri"/>
              </a:defRPr>
            </a:lvl1pPr>
          </a:lstStyle>
          <a:p>
            <a:pPr>
              <a:defRPr/>
            </a:pPr>
            <a:fld id="{6F1E1A5B-02C2-44C2-91C5-99FC97633C96}" type="slidenum">
              <a:rPr/>
              <a:pPr>
                <a:defRPr/>
              </a:pPr>
              <a:t>‹#›</a:t>
            </a:fld>
            <a:endParaRPr/>
          </a:p>
        </p:txBody>
      </p:sp>
    </p:spTree>
    <p:extLst>
      <p:ext uri="{BB962C8B-B14F-4D97-AF65-F5344CB8AC3E}">
        <p14:creationId xmlns:p14="http://schemas.microsoft.com/office/powerpoint/2010/main" val="1144326541"/>
      </p:ext>
    </p:extLst>
  </p:cSld>
  <p:clrMapOvr>
    <a:masterClrMapping/>
  </p:clrMapOvr>
  <p:transition spd="slow"/>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C1AC72C6-3C31-4595-93A5-32B88955435E}"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540A7101-6A11-4D6C-8021-43B9F832E09A}" type="slidenum">
              <a:rPr/>
              <a:pPr>
                <a:defRPr/>
              </a:pPr>
              <a:t>‹#›</a:t>
            </a:fld>
            <a:endParaRPr/>
          </a:p>
        </p:txBody>
      </p:sp>
    </p:spTree>
    <p:extLst>
      <p:ext uri="{BB962C8B-B14F-4D97-AF65-F5344CB8AC3E}">
        <p14:creationId xmlns:p14="http://schemas.microsoft.com/office/powerpoint/2010/main" val="275489834"/>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E59E16FE-7209-40C7-AEE9-CB50DBF3E0DE}"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CC0F6264-4AFD-4A79-A9BD-CF8ADBE102C8}" type="slidenum">
              <a:rPr/>
              <a:pPr>
                <a:defRPr/>
              </a:pPr>
              <a:t>‹#›</a:t>
            </a:fld>
            <a:endParaRPr/>
          </a:p>
        </p:txBody>
      </p:sp>
    </p:spTree>
    <p:extLst>
      <p:ext uri="{BB962C8B-B14F-4D97-AF65-F5344CB8AC3E}">
        <p14:creationId xmlns:p14="http://schemas.microsoft.com/office/powerpoint/2010/main" val="803345405"/>
      </p:ext>
    </p:extLst>
  </p:cSld>
  <p:clrMapOvr>
    <a:masterClrMapping/>
  </p:clrMapOvr>
  <p:transition spd="slow"/>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733CCAF6-F6FC-4E29-A901-40C303CE409B}"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EE1596CB-5B89-493E-883F-1BF182921E23}" type="slidenum">
              <a:rPr/>
              <a:pPr>
                <a:defRPr/>
              </a:pPr>
              <a:t>‹#›</a:t>
            </a:fld>
            <a:endParaRPr/>
          </a:p>
        </p:txBody>
      </p:sp>
    </p:spTree>
    <p:extLst>
      <p:ext uri="{BB962C8B-B14F-4D97-AF65-F5344CB8AC3E}">
        <p14:creationId xmlns:p14="http://schemas.microsoft.com/office/powerpoint/2010/main" val="982032373"/>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81C17BB9-EFAB-4D92-8DDC-F40C9894850D}"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AC967870-74E8-4AA9-87DC-3FC1EE88F780}" type="slidenum">
              <a:rPr/>
              <a:pPr>
                <a:defRPr/>
              </a:pPr>
              <a:t>‹#›</a:t>
            </a:fld>
            <a:endParaRPr/>
          </a:p>
        </p:txBody>
      </p:sp>
    </p:spTree>
    <p:extLst>
      <p:ext uri="{BB962C8B-B14F-4D97-AF65-F5344CB8AC3E}">
        <p14:creationId xmlns:p14="http://schemas.microsoft.com/office/powerpoint/2010/main" val="2928091782"/>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389727BD-6083-472A-B70E-AC877FD0BFE3}"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90474CE1-7553-424C-B2A9-B71B64683EDF}" type="slidenum">
              <a:rPr/>
              <a:pPr>
                <a:defRPr/>
              </a:pPr>
              <a:t>‹#›</a:t>
            </a:fld>
            <a:endParaRPr/>
          </a:p>
        </p:txBody>
      </p:sp>
    </p:spTree>
    <p:extLst>
      <p:ext uri="{BB962C8B-B14F-4D97-AF65-F5344CB8AC3E}">
        <p14:creationId xmlns:p14="http://schemas.microsoft.com/office/powerpoint/2010/main" val="2370262177"/>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p:txBody>
          <a:bodyPr/>
          <a:lstStyle>
            <a:lvl1pPr>
              <a:defRPr>
                <a:latin typeface="Calibri"/>
              </a:defRPr>
            </a:lvl1pPr>
          </a:lstStyle>
          <a:p>
            <a:pPr>
              <a:defRPr/>
            </a:pPr>
            <a:fld id="{E7CDD256-7518-46F7-BFE4-BFB145A5F568}"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E4146787-9BA6-4B0B-8199-AA0451F3CC71}" type="slidenum">
              <a:rPr/>
              <a:pPr>
                <a:defRPr/>
              </a:pPr>
              <a:t>‹#›</a:t>
            </a:fld>
            <a:endParaRPr/>
          </a:p>
        </p:txBody>
      </p:sp>
    </p:spTree>
    <p:extLst>
      <p:ext uri="{BB962C8B-B14F-4D97-AF65-F5344CB8AC3E}">
        <p14:creationId xmlns:p14="http://schemas.microsoft.com/office/powerpoint/2010/main" val="3189999918"/>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6D8E1DEF-18E5-49B2-A63C-D74D2BB82B41}"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B3095D5F-05EF-49E7-AA0D-AE60C08325CA}" type="slidenum">
              <a:rPr/>
              <a:pPr>
                <a:defRPr/>
              </a:pPr>
              <a:t>‹#›</a:t>
            </a:fld>
            <a:endParaRPr/>
          </a:p>
        </p:txBody>
      </p:sp>
    </p:spTree>
    <p:extLst>
      <p:ext uri="{BB962C8B-B14F-4D97-AF65-F5344CB8AC3E}">
        <p14:creationId xmlns:p14="http://schemas.microsoft.com/office/powerpoint/2010/main" val="2143969114"/>
      </p:ext>
    </p:extLst>
  </p:cSld>
  <p:clrMapOvr>
    <a:masterClrMapping/>
  </p:clrMapOvr>
  <p:transition spd="slow"/>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p:txBody>
          <a:bodyPr/>
          <a:lstStyle>
            <a:lvl1pPr>
              <a:defRPr>
                <a:latin typeface="Calibri"/>
              </a:defRPr>
            </a:lvl1pPr>
          </a:lstStyle>
          <a:p>
            <a:pPr>
              <a:defRPr/>
            </a:pPr>
            <a:fld id="{29D61CAA-36B6-4FAF-B375-8A1729E992A7}"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F8623281-9459-448F-856E-5092FD3984CE}" type="slidenum">
              <a:rPr/>
              <a:pPr>
                <a:defRPr/>
              </a:pPr>
              <a:t>‹#›</a:t>
            </a:fld>
            <a:endParaRPr/>
          </a:p>
        </p:txBody>
      </p:sp>
    </p:spTree>
    <p:extLst>
      <p:ext uri="{BB962C8B-B14F-4D97-AF65-F5344CB8AC3E}">
        <p14:creationId xmlns:p14="http://schemas.microsoft.com/office/powerpoint/2010/main" val="2913332878"/>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p:txBody>
          <a:bodyPr/>
          <a:lstStyle>
            <a:lvl1pPr>
              <a:defRPr>
                <a:latin typeface="Calibri"/>
              </a:defRPr>
            </a:lvl1pPr>
          </a:lstStyle>
          <a:p>
            <a:pPr>
              <a:defRPr/>
            </a:pPr>
            <a:fld id="{87FD9732-934B-42A6-920A-CEAEC918BACF}"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9C659B3C-BA14-4F1B-B9FA-BC7A0675D62E}" type="slidenum">
              <a:rPr/>
              <a:pPr>
                <a:defRPr/>
              </a:pPr>
              <a:t>‹#›</a:t>
            </a:fld>
            <a:endParaRPr/>
          </a:p>
        </p:txBody>
      </p:sp>
    </p:spTree>
    <p:extLst>
      <p:ext uri="{BB962C8B-B14F-4D97-AF65-F5344CB8AC3E}">
        <p14:creationId xmlns:p14="http://schemas.microsoft.com/office/powerpoint/2010/main" val="3525301357"/>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p:txBody>
          <a:bodyPr/>
          <a:lstStyle>
            <a:lvl1pPr>
              <a:defRPr>
                <a:latin typeface="Calibri"/>
              </a:defRPr>
            </a:lvl1pPr>
          </a:lstStyle>
          <a:p>
            <a:pPr>
              <a:defRPr/>
            </a:pPr>
            <a:fld id="{71BEE937-1F67-4841-B1FC-44C0E1467FB8}" type="datetime1">
              <a:rPr/>
              <a:pPr>
                <a:defRPr/>
              </a:pPr>
              <a:t>10/29/2013</a:t>
            </a:fld>
            <a:endParaRPr/>
          </a:p>
        </p:txBody>
      </p:sp>
      <p:sp>
        <p:nvSpPr>
          <p:cNvPr id="8"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9" name="Slide Number Placeholder 5"/>
          <p:cNvSpPr txBox="1">
            <a:spLocks noGrp="1"/>
          </p:cNvSpPr>
          <p:nvPr>
            <p:ph type="sldNum" sz="quarter" idx="12"/>
          </p:nvPr>
        </p:nvSpPr>
        <p:spPr/>
        <p:txBody>
          <a:bodyPr/>
          <a:lstStyle>
            <a:lvl1pPr>
              <a:defRPr>
                <a:latin typeface="Calibri"/>
              </a:defRPr>
            </a:lvl1pPr>
          </a:lstStyle>
          <a:p>
            <a:pPr>
              <a:defRPr/>
            </a:pPr>
            <a:fld id="{8753DF8D-F6BE-4E6E-B98D-E4E268C7A279}" type="slidenum">
              <a:rPr/>
              <a:pPr>
                <a:defRPr/>
              </a:pPr>
              <a:t>‹#›</a:t>
            </a:fld>
            <a:endParaRPr/>
          </a:p>
        </p:txBody>
      </p:sp>
    </p:spTree>
    <p:extLst>
      <p:ext uri="{BB962C8B-B14F-4D97-AF65-F5344CB8AC3E}">
        <p14:creationId xmlns:p14="http://schemas.microsoft.com/office/powerpoint/2010/main" val="6159706"/>
      </p:ext>
    </p:extLst>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p:txBody>
          <a:bodyPr/>
          <a:lstStyle>
            <a:lvl1pPr>
              <a:defRPr>
                <a:latin typeface="Calibri"/>
              </a:defRPr>
            </a:lvl1pPr>
          </a:lstStyle>
          <a:p>
            <a:pPr>
              <a:defRPr/>
            </a:pPr>
            <a:fld id="{63962783-E9CD-4E96-8840-01320A755E37}" type="datetime1">
              <a:rPr/>
              <a:pPr>
                <a:defRPr/>
              </a:pPr>
              <a:t>10/29/2013</a:t>
            </a:fld>
            <a:endParaRPr/>
          </a:p>
        </p:txBody>
      </p:sp>
      <p:sp>
        <p:nvSpPr>
          <p:cNvPr id="4"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5" name="Slide Number Placeholder 5"/>
          <p:cNvSpPr txBox="1">
            <a:spLocks noGrp="1"/>
          </p:cNvSpPr>
          <p:nvPr>
            <p:ph type="sldNum" sz="quarter" idx="12"/>
          </p:nvPr>
        </p:nvSpPr>
        <p:spPr/>
        <p:txBody>
          <a:bodyPr/>
          <a:lstStyle>
            <a:lvl1pPr>
              <a:defRPr>
                <a:latin typeface="Calibri"/>
              </a:defRPr>
            </a:lvl1pPr>
          </a:lstStyle>
          <a:p>
            <a:pPr>
              <a:defRPr/>
            </a:pPr>
            <a:fld id="{0954E2FA-254C-4DE1-B3BF-4EF85ECDD8B0}" type="slidenum">
              <a:rPr/>
              <a:pPr>
                <a:defRPr/>
              </a:pPr>
              <a:t>‹#›</a:t>
            </a:fld>
            <a:endParaRPr/>
          </a:p>
        </p:txBody>
      </p:sp>
    </p:spTree>
    <p:extLst>
      <p:ext uri="{BB962C8B-B14F-4D97-AF65-F5344CB8AC3E}">
        <p14:creationId xmlns:p14="http://schemas.microsoft.com/office/powerpoint/2010/main" val="2290722964"/>
      </p:ext>
    </p:extLst>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p:txBody>
          <a:bodyPr/>
          <a:lstStyle>
            <a:lvl1pPr>
              <a:defRPr>
                <a:latin typeface="Calibri"/>
              </a:defRPr>
            </a:lvl1pPr>
          </a:lstStyle>
          <a:p>
            <a:pPr>
              <a:defRPr/>
            </a:pPr>
            <a:fld id="{5DCEC56F-A6F0-4E9C-9388-5FBB68B27E01}" type="datetime1">
              <a:rPr/>
              <a:pPr>
                <a:defRPr/>
              </a:pPr>
              <a:t>10/29/2013</a:t>
            </a:fld>
            <a:endParaRPr/>
          </a:p>
        </p:txBody>
      </p:sp>
      <p:sp>
        <p:nvSpPr>
          <p:cNvPr id="3"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4" name="Slide Number Placeholder 5"/>
          <p:cNvSpPr txBox="1">
            <a:spLocks noGrp="1"/>
          </p:cNvSpPr>
          <p:nvPr>
            <p:ph type="sldNum" sz="quarter" idx="12"/>
          </p:nvPr>
        </p:nvSpPr>
        <p:spPr/>
        <p:txBody>
          <a:bodyPr/>
          <a:lstStyle>
            <a:lvl1pPr>
              <a:defRPr>
                <a:latin typeface="Calibri"/>
              </a:defRPr>
            </a:lvl1pPr>
          </a:lstStyle>
          <a:p>
            <a:pPr>
              <a:defRPr/>
            </a:pPr>
            <a:fld id="{E8F9F2A5-EEF2-4161-AC90-B79FAA1A0949}" type="slidenum">
              <a:rPr/>
              <a:pPr>
                <a:defRPr/>
              </a:pPr>
              <a:t>‹#›</a:t>
            </a:fld>
            <a:endParaRPr/>
          </a:p>
        </p:txBody>
      </p:sp>
    </p:spTree>
    <p:extLst>
      <p:ext uri="{BB962C8B-B14F-4D97-AF65-F5344CB8AC3E}">
        <p14:creationId xmlns:p14="http://schemas.microsoft.com/office/powerpoint/2010/main" val="148455480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p:txBody>
          <a:bodyPr/>
          <a:lstStyle>
            <a:lvl1pPr>
              <a:defRPr>
                <a:latin typeface="Calibri"/>
              </a:defRPr>
            </a:lvl1pPr>
          </a:lstStyle>
          <a:p>
            <a:pPr>
              <a:defRPr/>
            </a:pPr>
            <a:fld id="{ECDFCE0A-9793-4481-BCE7-D8805A1EEECF}"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54E78F2D-A753-43F2-AB8B-9165C58FE1BC}" type="slidenum">
              <a:rPr/>
              <a:pPr>
                <a:defRPr/>
              </a:pPr>
              <a:t>‹#›</a:t>
            </a:fld>
            <a:endParaRPr/>
          </a:p>
        </p:txBody>
      </p:sp>
    </p:spTree>
    <p:extLst>
      <p:ext uri="{BB962C8B-B14F-4D97-AF65-F5344CB8AC3E}">
        <p14:creationId xmlns:p14="http://schemas.microsoft.com/office/powerpoint/2010/main" val="1560376707"/>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06ABEF5B-E5F9-480B-BD84-F5F3073ADE83}"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D74BBE0C-50D7-442B-96A5-800593622B74}" type="slidenum">
              <a:rPr/>
              <a:pPr>
                <a:defRPr/>
              </a:pPr>
              <a:t>‹#›</a:t>
            </a:fld>
            <a:endParaRPr/>
          </a:p>
        </p:txBody>
      </p:sp>
    </p:spTree>
    <p:extLst>
      <p:ext uri="{BB962C8B-B14F-4D97-AF65-F5344CB8AC3E}">
        <p14:creationId xmlns:p14="http://schemas.microsoft.com/office/powerpoint/2010/main" val="2965931853"/>
      </p:ext>
    </p:extLst>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BFF96CB7-CBCF-4565-A20B-4C84A489EE9E}"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7633028D-DED6-42C5-B7F1-90C6D635CEBA}" type="slidenum">
              <a:rPr/>
              <a:pPr>
                <a:defRPr/>
              </a:pPr>
              <a:t>‹#›</a:t>
            </a:fld>
            <a:endParaRPr/>
          </a:p>
        </p:txBody>
      </p:sp>
    </p:spTree>
    <p:extLst>
      <p:ext uri="{BB962C8B-B14F-4D97-AF65-F5344CB8AC3E}">
        <p14:creationId xmlns:p14="http://schemas.microsoft.com/office/powerpoint/2010/main" val="2194700536"/>
      </p:ext>
    </p:extLst>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88946D86-9184-44FB-940E-A67D5757450E}"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92EFC727-A269-4808-82D7-53EC4B7E814A}" type="slidenum">
              <a:rPr/>
              <a:pPr>
                <a:defRPr/>
              </a:pPr>
              <a:t>‹#›</a:t>
            </a:fld>
            <a:endParaRPr/>
          </a:p>
        </p:txBody>
      </p:sp>
    </p:spTree>
    <p:extLst>
      <p:ext uri="{BB962C8B-B14F-4D97-AF65-F5344CB8AC3E}">
        <p14:creationId xmlns:p14="http://schemas.microsoft.com/office/powerpoint/2010/main" val="2713696967"/>
      </p:ext>
    </p:extLst>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p:txBody>
          <a:bodyPr/>
          <a:lstStyle>
            <a:lvl1pPr>
              <a:defRPr>
                <a:latin typeface="Calibri"/>
              </a:defRPr>
            </a:lvl1pPr>
          </a:lstStyle>
          <a:p>
            <a:pPr>
              <a:defRPr/>
            </a:pPr>
            <a:fld id="{20A19CE9-264C-45B0-B4EB-06D1F76AF399}" type="datetime1">
              <a:rPr/>
              <a:pPr>
                <a:defRPr/>
              </a:pPr>
              <a:t>10/29/2013</a:t>
            </a:fld>
            <a:endParaRPr/>
          </a:p>
        </p:txBody>
      </p:sp>
      <p:sp>
        <p:nvSpPr>
          <p:cNvPr id="5"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6" name="Slide Number Placeholder 5"/>
          <p:cNvSpPr txBox="1">
            <a:spLocks noGrp="1"/>
          </p:cNvSpPr>
          <p:nvPr>
            <p:ph type="sldNum" sz="quarter" idx="12"/>
          </p:nvPr>
        </p:nvSpPr>
        <p:spPr/>
        <p:txBody>
          <a:bodyPr/>
          <a:lstStyle>
            <a:lvl1pPr>
              <a:defRPr>
                <a:latin typeface="Calibri"/>
              </a:defRPr>
            </a:lvl1pPr>
          </a:lstStyle>
          <a:p>
            <a:pPr>
              <a:defRPr/>
            </a:pPr>
            <a:fld id="{1D8D67E5-F431-4EE9-A1F9-ECC8BE2DD45C}" type="slidenum">
              <a:rPr/>
              <a:pPr>
                <a:defRPr/>
              </a:pPr>
              <a:t>‹#›</a:t>
            </a:fld>
            <a:endParaRPr/>
          </a:p>
        </p:txBody>
      </p:sp>
    </p:spTree>
    <p:extLst>
      <p:ext uri="{BB962C8B-B14F-4D97-AF65-F5344CB8AC3E}">
        <p14:creationId xmlns:p14="http://schemas.microsoft.com/office/powerpoint/2010/main" val="2270777460"/>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p:txBody>
          <a:bodyPr/>
          <a:lstStyle>
            <a:lvl1pPr>
              <a:defRPr>
                <a:latin typeface="Calibri"/>
              </a:defRPr>
            </a:lvl1pPr>
          </a:lstStyle>
          <a:p>
            <a:pPr>
              <a:defRPr/>
            </a:pPr>
            <a:fld id="{0B08B60F-39D9-4C34-888B-B490F9D0F91E}"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172BA9E4-F7F0-48A7-A69F-B5CD4F056F95}" type="slidenum">
              <a:rPr/>
              <a:pPr>
                <a:defRPr/>
              </a:pPr>
              <a:t>‹#›</a:t>
            </a:fld>
            <a:endParaRPr/>
          </a:p>
        </p:txBody>
      </p:sp>
    </p:spTree>
    <p:extLst>
      <p:ext uri="{BB962C8B-B14F-4D97-AF65-F5344CB8AC3E}">
        <p14:creationId xmlns:p14="http://schemas.microsoft.com/office/powerpoint/2010/main" val="1545729657"/>
      </p:ext>
    </p:extLst>
  </p:cSld>
  <p:clrMapOvr>
    <a:masterClrMapping/>
  </p:clrMapOvr>
  <p:transition spd="slow"/>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p:txBody>
          <a:bodyPr/>
          <a:lstStyle>
            <a:lvl1pPr>
              <a:defRPr>
                <a:latin typeface="Calibri"/>
              </a:defRPr>
            </a:lvl1pPr>
          </a:lstStyle>
          <a:p>
            <a:pPr>
              <a:defRPr/>
            </a:pPr>
            <a:fld id="{A869E713-4F0F-4C70-8B26-6045AB03A177}" type="datetime1">
              <a:rPr/>
              <a:pPr>
                <a:defRPr/>
              </a:pPr>
              <a:t>10/29/2013</a:t>
            </a:fld>
            <a:endParaRPr/>
          </a:p>
        </p:txBody>
      </p:sp>
      <p:sp>
        <p:nvSpPr>
          <p:cNvPr id="8"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9" name="Slide Number Placeholder 5"/>
          <p:cNvSpPr txBox="1">
            <a:spLocks noGrp="1"/>
          </p:cNvSpPr>
          <p:nvPr>
            <p:ph type="sldNum" sz="quarter" idx="12"/>
          </p:nvPr>
        </p:nvSpPr>
        <p:spPr/>
        <p:txBody>
          <a:bodyPr/>
          <a:lstStyle>
            <a:lvl1pPr>
              <a:defRPr>
                <a:latin typeface="Calibri"/>
              </a:defRPr>
            </a:lvl1pPr>
          </a:lstStyle>
          <a:p>
            <a:pPr>
              <a:defRPr/>
            </a:pPr>
            <a:fld id="{06CE7E66-6F65-49B3-B585-0DFD47F4FF8D}" type="slidenum">
              <a:rPr/>
              <a:pPr>
                <a:defRPr/>
              </a:pPr>
              <a:t>‹#›</a:t>
            </a:fld>
            <a:endParaRPr/>
          </a:p>
        </p:txBody>
      </p:sp>
    </p:spTree>
    <p:extLst>
      <p:ext uri="{BB962C8B-B14F-4D97-AF65-F5344CB8AC3E}">
        <p14:creationId xmlns:p14="http://schemas.microsoft.com/office/powerpoint/2010/main" val="2480395990"/>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p:txBody>
          <a:bodyPr/>
          <a:lstStyle>
            <a:lvl1pPr>
              <a:defRPr>
                <a:latin typeface="Calibri"/>
              </a:defRPr>
            </a:lvl1pPr>
          </a:lstStyle>
          <a:p>
            <a:pPr>
              <a:defRPr/>
            </a:pPr>
            <a:fld id="{DF45F38E-FFD4-45F9-99E7-188489E88583}" type="datetime1">
              <a:rPr/>
              <a:pPr>
                <a:defRPr/>
              </a:pPr>
              <a:t>10/29/2013</a:t>
            </a:fld>
            <a:endParaRPr/>
          </a:p>
        </p:txBody>
      </p:sp>
      <p:sp>
        <p:nvSpPr>
          <p:cNvPr id="4"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5" name="Slide Number Placeholder 5"/>
          <p:cNvSpPr txBox="1">
            <a:spLocks noGrp="1"/>
          </p:cNvSpPr>
          <p:nvPr>
            <p:ph type="sldNum" sz="quarter" idx="12"/>
          </p:nvPr>
        </p:nvSpPr>
        <p:spPr/>
        <p:txBody>
          <a:bodyPr/>
          <a:lstStyle>
            <a:lvl1pPr>
              <a:defRPr>
                <a:latin typeface="Calibri"/>
              </a:defRPr>
            </a:lvl1pPr>
          </a:lstStyle>
          <a:p>
            <a:pPr>
              <a:defRPr/>
            </a:pPr>
            <a:fld id="{381D0764-FE9F-4F32-A844-CFB66ABDDC7E}" type="slidenum">
              <a:rPr/>
              <a:pPr>
                <a:defRPr/>
              </a:pPr>
              <a:t>‹#›</a:t>
            </a:fld>
            <a:endParaRPr/>
          </a:p>
        </p:txBody>
      </p:sp>
    </p:spTree>
    <p:extLst>
      <p:ext uri="{BB962C8B-B14F-4D97-AF65-F5344CB8AC3E}">
        <p14:creationId xmlns:p14="http://schemas.microsoft.com/office/powerpoint/2010/main" val="129405019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p:txBody>
          <a:bodyPr/>
          <a:lstStyle>
            <a:lvl1pPr>
              <a:defRPr>
                <a:latin typeface="Calibri"/>
              </a:defRPr>
            </a:lvl1pPr>
          </a:lstStyle>
          <a:p>
            <a:pPr>
              <a:defRPr/>
            </a:pPr>
            <a:fld id="{2F4E620B-D2CB-416B-86C2-E912404B0316}" type="datetime1">
              <a:rPr/>
              <a:pPr>
                <a:defRPr/>
              </a:pPr>
              <a:t>10/29/2013</a:t>
            </a:fld>
            <a:endParaRPr/>
          </a:p>
        </p:txBody>
      </p:sp>
      <p:sp>
        <p:nvSpPr>
          <p:cNvPr id="3"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4" name="Slide Number Placeholder 5"/>
          <p:cNvSpPr txBox="1">
            <a:spLocks noGrp="1"/>
          </p:cNvSpPr>
          <p:nvPr>
            <p:ph type="sldNum" sz="quarter" idx="12"/>
          </p:nvPr>
        </p:nvSpPr>
        <p:spPr/>
        <p:txBody>
          <a:bodyPr/>
          <a:lstStyle>
            <a:lvl1pPr>
              <a:defRPr>
                <a:latin typeface="Calibri"/>
              </a:defRPr>
            </a:lvl1pPr>
          </a:lstStyle>
          <a:p>
            <a:pPr>
              <a:defRPr/>
            </a:pPr>
            <a:fld id="{5FF3F2B7-6EA3-41BA-902E-7EC577D9FE4C}" type="slidenum">
              <a:rPr/>
              <a:pPr>
                <a:defRPr/>
              </a:pPr>
              <a:t>‹#›</a:t>
            </a:fld>
            <a:endParaRPr/>
          </a:p>
        </p:txBody>
      </p:sp>
    </p:spTree>
    <p:extLst>
      <p:ext uri="{BB962C8B-B14F-4D97-AF65-F5344CB8AC3E}">
        <p14:creationId xmlns:p14="http://schemas.microsoft.com/office/powerpoint/2010/main" val="277597463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573FF36F-350A-4CAB-BA2C-4A7A4CC23364}"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DBABBD62-4D2C-45E7-BDD8-5684F4F408E7}" type="slidenum">
              <a:rPr/>
              <a:pPr>
                <a:defRPr/>
              </a:pPr>
              <a:t>‹#›</a:t>
            </a:fld>
            <a:endParaRPr/>
          </a:p>
        </p:txBody>
      </p:sp>
    </p:spTree>
    <p:extLst>
      <p:ext uri="{BB962C8B-B14F-4D97-AF65-F5344CB8AC3E}">
        <p14:creationId xmlns:p14="http://schemas.microsoft.com/office/powerpoint/2010/main" val="3690490038"/>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p:txBody>
          <a:bodyPr/>
          <a:lstStyle>
            <a:lvl1pPr>
              <a:defRPr>
                <a:latin typeface="Calibri"/>
              </a:defRPr>
            </a:lvl1pPr>
          </a:lstStyle>
          <a:p>
            <a:pPr>
              <a:defRPr/>
            </a:pPr>
            <a:fld id="{10CF8CED-5BCB-4978-8DFB-86308647F88E}" type="datetime1">
              <a:rPr/>
              <a:pPr>
                <a:defRPr/>
              </a:pPr>
              <a:t>10/29/2013</a:t>
            </a:fld>
            <a:endParaRPr/>
          </a:p>
        </p:txBody>
      </p:sp>
      <p:sp>
        <p:nvSpPr>
          <p:cNvPr id="6" name="Footer Placeholder 4"/>
          <p:cNvSpPr txBox="1">
            <a:spLocks noGrp="1"/>
          </p:cNvSpPr>
          <p:nvPr>
            <p:ph type="ftr" sz="quarter" idx="11"/>
          </p:nvPr>
        </p:nvSpPr>
        <p:spPr/>
        <p:txBody>
          <a:bodyPr/>
          <a:lstStyle>
            <a:lvl1pPr>
              <a:defRPr>
                <a:latin typeface="Calibri"/>
              </a:defRPr>
            </a:lvl1pPr>
          </a:lstStyle>
          <a:p>
            <a:pPr>
              <a:defRPr/>
            </a:pPr>
            <a:endParaRPr/>
          </a:p>
        </p:txBody>
      </p:sp>
      <p:sp>
        <p:nvSpPr>
          <p:cNvPr id="7" name="Slide Number Placeholder 5"/>
          <p:cNvSpPr txBox="1">
            <a:spLocks noGrp="1"/>
          </p:cNvSpPr>
          <p:nvPr>
            <p:ph type="sldNum" sz="quarter" idx="12"/>
          </p:nvPr>
        </p:nvSpPr>
        <p:spPr/>
        <p:txBody>
          <a:bodyPr/>
          <a:lstStyle>
            <a:lvl1pPr>
              <a:defRPr>
                <a:latin typeface="Calibri"/>
              </a:defRPr>
            </a:lvl1pPr>
          </a:lstStyle>
          <a:p>
            <a:pPr>
              <a:defRPr/>
            </a:pPr>
            <a:fld id="{976C4CBE-E772-4400-926B-845178BA4C74}" type="slidenum">
              <a:rPr/>
              <a:pPr>
                <a:defRPr/>
              </a:pPr>
              <a:t>‹#›</a:t>
            </a:fld>
            <a:endParaRPr/>
          </a:p>
        </p:txBody>
      </p:sp>
    </p:spTree>
    <p:extLst>
      <p:ext uri="{BB962C8B-B14F-4D97-AF65-F5344CB8AC3E}">
        <p14:creationId xmlns:p14="http://schemas.microsoft.com/office/powerpoint/2010/main" val="244149033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1C51A4A9-F19C-4897-84E8-4E17F21E5156}" type="datetime1">
              <a:rPr/>
              <a:pPr>
                <a:defRPr/>
              </a:pPr>
              <a:t>10/29/2013</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85ED8319-74AB-4D3F-A741-A1210C655EC2}" type="slidenum">
              <a:rPr/>
              <a:pPr>
                <a:defRPr/>
              </a:pPr>
              <a:t>‹#›</a:t>
            </a:fld>
            <a:endParaRPr/>
          </a:p>
        </p:txBody>
      </p:sp>
      <p:sp>
        <p:nvSpPr>
          <p:cNvPr id="1031" name="Text Box 19"/>
          <p:cNvSpPr txBox="1">
            <a:spLocks noChangeArrowheads="1"/>
          </p:cNvSpPr>
          <p:nvPr/>
        </p:nvSpPr>
        <p:spPr bwMode="auto">
          <a:xfrm>
            <a:off x="6781800" y="5334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ts val="1400"/>
              </a:spcBef>
            </a:pPr>
            <a:r>
              <a:rPr lang="en-US" altLang="en-US" sz="2400">
                <a:solidFill>
                  <a:srgbClr val="000000"/>
                </a:solidFill>
                <a:latin typeface="Times New Roman" pitchFamily="18" charset="0"/>
              </a:rPr>
              <a:t>  </a:t>
            </a:r>
          </a:p>
        </p:txBody>
      </p:sp>
      <p:sp>
        <p:nvSpPr>
          <p:cNvPr id="1032" name="Rectangle 23"/>
          <p:cNvSpPr>
            <a:spLocks noChangeArrowheads="1"/>
          </p:cNvSpPr>
          <p:nvPr/>
        </p:nvSpPr>
        <p:spPr bwMode="auto">
          <a:xfrm>
            <a:off x="0" y="-9525"/>
            <a:ext cx="6670675" cy="533400"/>
          </a:xfrm>
          <a:prstGeom prst="rect">
            <a:avLst/>
          </a:prstGeom>
          <a:solidFill>
            <a:srgbClr val="003366"/>
          </a:solidFill>
          <a:ln w="9528">
            <a:solidFill>
              <a:srgbClr val="003366"/>
            </a:solidFill>
            <a:miter lim="800000"/>
            <a:headEnd/>
            <a:tailEnd/>
          </a:ln>
        </p:spPr>
        <p:txBody>
          <a:bodyPr wrap="none"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sz="1000">
              <a:solidFill>
                <a:srgbClr val="000000"/>
              </a:solidFill>
              <a:latin typeface="Times New Roman" pitchFamily="18" charset="0"/>
            </a:endParaRPr>
          </a:p>
        </p:txBody>
      </p:sp>
      <p:sp>
        <p:nvSpPr>
          <p:cNvPr id="1033" name="Text Box 52"/>
          <p:cNvSpPr txBox="1">
            <a:spLocks noChangeArrowheads="1"/>
          </p:cNvSpPr>
          <p:nvPr/>
        </p:nvSpPr>
        <p:spPr bwMode="auto">
          <a:xfrm>
            <a:off x="266700" y="1588"/>
            <a:ext cx="4314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a:solidFill>
                  <a:srgbClr val="FFFFFF"/>
                </a:solidFill>
                <a:latin typeface="Arial" charset="0"/>
              </a:rPr>
              <a:t>Classroom Diagnostic Tools</a:t>
            </a:r>
          </a:p>
        </p:txBody>
      </p:sp>
      <p:pic>
        <p:nvPicPr>
          <p:cNvPr id="1034" name="Object 58"/>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918325" y="0"/>
            <a:ext cx="2130425"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ransition spd="slow"/>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hangingPunct="0">
        <a:spcBef>
          <a:spcPct val="0"/>
        </a:spcBef>
        <a:spcAft>
          <a:spcPct val="0"/>
        </a:spcAft>
        <a:defRPr sz="4400">
          <a:solidFill>
            <a:srgbClr val="000000"/>
          </a:solidFill>
          <a:latin typeface="Calibri" pitchFamily="34" charset="0"/>
        </a:defRPr>
      </a:lvl6pPr>
      <a:lvl7pPr marL="914400" algn="ctr" rtl="0" eaLnBrk="0" fontAlgn="base" hangingPunct="0">
        <a:spcBef>
          <a:spcPct val="0"/>
        </a:spcBef>
        <a:spcAft>
          <a:spcPct val="0"/>
        </a:spcAft>
        <a:defRPr sz="4400">
          <a:solidFill>
            <a:srgbClr val="000000"/>
          </a:solidFill>
          <a:latin typeface="Calibri" pitchFamily="34" charset="0"/>
        </a:defRPr>
      </a:lvl7pPr>
      <a:lvl8pPr marL="1371600" algn="ctr" rtl="0" eaLnBrk="0" fontAlgn="base" hangingPunct="0">
        <a:spcBef>
          <a:spcPct val="0"/>
        </a:spcBef>
        <a:spcAft>
          <a:spcPct val="0"/>
        </a:spcAft>
        <a:defRPr sz="4400">
          <a:solidFill>
            <a:srgbClr val="000000"/>
          </a:solidFill>
          <a:latin typeface="Calibri" pitchFamily="34" charset="0"/>
        </a:defRPr>
      </a:lvl8pPr>
      <a:lvl9pPr marL="1828800" algn="ctr" rtl="0" eaLnBrk="0" fontAlgn="base" hangingPunct="0">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2051" name="Text Placeholder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3DE05FFD-F1A6-4B62-A21A-D27A48CD331C}" type="datetime1">
              <a:rPr/>
              <a:pPr>
                <a:defRPr/>
              </a:pPr>
              <a:t>10/29/2013</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65C09D86-D988-4333-B461-E7DE95ACFEAE}" type="slidenum">
              <a:rPr/>
              <a:pPr>
                <a:defRPr/>
              </a:pPr>
              <a:t>‹#›</a:t>
            </a:fld>
            <a:endParaRPr/>
          </a:p>
        </p:txBody>
      </p:sp>
      <p:sp>
        <p:nvSpPr>
          <p:cNvPr id="2055" name="Text Box 19"/>
          <p:cNvSpPr txBox="1">
            <a:spLocks noChangeArrowheads="1"/>
          </p:cNvSpPr>
          <p:nvPr/>
        </p:nvSpPr>
        <p:spPr bwMode="auto">
          <a:xfrm>
            <a:off x="6781800" y="5334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ts val="1400"/>
              </a:spcBef>
            </a:pPr>
            <a:r>
              <a:rPr lang="en-US" altLang="en-US" sz="2400">
                <a:solidFill>
                  <a:srgbClr val="000000"/>
                </a:solidFill>
                <a:latin typeface="Times New Roman" pitchFamily="18" charset="0"/>
              </a:rPr>
              <a:t>  </a:t>
            </a:r>
          </a:p>
        </p:txBody>
      </p:sp>
      <p:sp>
        <p:nvSpPr>
          <p:cNvPr id="2056" name="Rectangle 23"/>
          <p:cNvSpPr>
            <a:spLocks noChangeArrowheads="1"/>
          </p:cNvSpPr>
          <p:nvPr/>
        </p:nvSpPr>
        <p:spPr bwMode="auto">
          <a:xfrm>
            <a:off x="0" y="-9525"/>
            <a:ext cx="6670675" cy="533400"/>
          </a:xfrm>
          <a:prstGeom prst="rect">
            <a:avLst/>
          </a:prstGeom>
          <a:solidFill>
            <a:srgbClr val="003366"/>
          </a:solidFill>
          <a:ln w="9528">
            <a:solidFill>
              <a:srgbClr val="003366"/>
            </a:solidFill>
            <a:miter lim="800000"/>
            <a:headEnd/>
            <a:tailEnd/>
          </a:ln>
        </p:spPr>
        <p:txBody>
          <a:bodyPr wrap="none"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sz="1000">
              <a:solidFill>
                <a:srgbClr val="000000"/>
              </a:solidFill>
              <a:latin typeface="Times New Roman" pitchFamily="18" charset="0"/>
            </a:endParaRPr>
          </a:p>
        </p:txBody>
      </p:sp>
      <p:sp>
        <p:nvSpPr>
          <p:cNvPr id="2057" name="Text Box 52"/>
          <p:cNvSpPr txBox="1">
            <a:spLocks noChangeArrowheads="1"/>
          </p:cNvSpPr>
          <p:nvPr/>
        </p:nvSpPr>
        <p:spPr bwMode="auto">
          <a:xfrm>
            <a:off x="266700" y="1588"/>
            <a:ext cx="4314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a:solidFill>
                  <a:srgbClr val="FFFFFF"/>
                </a:solidFill>
                <a:latin typeface="Arial" charset="0"/>
              </a:rPr>
              <a:t>Classroom Diagnostic Tools</a:t>
            </a:r>
          </a:p>
        </p:txBody>
      </p:sp>
      <p:pic>
        <p:nvPicPr>
          <p:cNvPr id="2058" name="Object 58"/>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918325" y="0"/>
            <a:ext cx="2130425"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ransition spd="slow"/>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hangingPunct="0">
        <a:spcBef>
          <a:spcPct val="0"/>
        </a:spcBef>
        <a:spcAft>
          <a:spcPct val="0"/>
        </a:spcAft>
        <a:defRPr sz="4400">
          <a:solidFill>
            <a:srgbClr val="000000"/>
          </a:solidFill>
          <a:latin typeface="Calibri" pitchFamily="34" charset="0"/>
        </a:defRPr>
      </a:lvl6pPr>
      <a:lvl7pPr marL="914400" algn="ctr" rtl="0" eaLnBrk="0" fontAlgn="base" hangingPunct="0">
        <a:spcBef>
          <a:spcPct val="0"/>
        </a:spcBef>
        <a:spcAft>
          <a:spcPct val="0"/>
        </a:spcAft>
        <a:defRPr sz="4400">
          <a:solidFill>
            <a:srgbClr val="000000"/>
          </a:solidFill>
          <a:latin typeface="Calibri" pitchFamily="34" charset="0"/>
        </a:defRPr>
      </a:lvl7pPr>
      <a:lvl8pPr marL="1371600" algn="ctr" rtl="0" eaLnBrk="0" fontAlgn="base" hangingPunct="0">
        <a:spcBef>
          <a:spcPct val="0"/>
        </a:spcBef>
        <a:spcAft>
          <a:spcPct val="0"/>
        </a:spcAft>
        <a:defRPr sz="4400">
          <a:solidFill>
            <a:srgbClr val="000000"/>
          </a:solidFill>
          <a:latin typeface="Calibri" pitchFamily="34" charset="0"/>
        </a:defRPr>
      </a:lvl8pPr>
      <a:lvl9pPr marL="1828800" algn="ctr" rtl="0" eaLnBrk="0" fontAlgn="base" hangingPunct="0">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Title Placeholder 1"/>
          <p:cNvSpPr txBox="1">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5123" name="Text Placeholder 2"/>
          <p:cNvSpPr txBox="1">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51C8B96E-2364-45F4-9A49-0E0B45FB5215}" type="datetime1">
              <a:rPr/>
              <a:pPr>
                <a:defRPr/>
              </a:pPr>
              <a:t>10/29/2013</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Times New Roman" pitchFamily="18"/>
                <a:cs typeface="Arial"/>
              </a:defRPr>
            </a:lvl1pPr>
          </a:lstStyle>
          <a:p>
            <a:pPr>
              <a:defRPr/>
            </a:pPr>
            <a:fld id="{213CEBFB-50B7-4E5B-B007-936630E9DB6F}" type="slidenum">
              <a:rPr/>
              <a:pPr>
                <a:defRPr/>
              </a:pPr>
              <a:t>‹#›</a:t>
            </a:fld>
            <a:endParaRPr/>
          </a:p>
        </p:txBody>
      </p:sp>
      <p:sp>
        <p:nvSpPr>
          <p:cNvPr id="5127" name="Text Box 19"/>
          <p:cNvSpPr txBox="1">
            <a:spLocks noChangeArrowheads="1"/>
          </p:cNvSpPr>
          <p:nvPr/>
        </p:nvSpPr>
        <p:spPr bwMode="auto">
          <a:xfrm>
            <a:off x="6781800" y="5334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spcBef>
                <a:spcPts val="1400"/>
              </a:spcBef>
            </a:pPr>
            <a:r>
              <a:rPr lang="en-US" altLang="en-US" sz="2400">
                <a:solidFill>
                  <a:srgbClr val="000000"/>
                </a:solidFill>
                <a:latin typeface="Times New Roman" pitchFamily="18" charset="0"/>
              </a:rPr>
              <a:t>  </a:t>
            </a:r>
          </a:p>
        </p:txBody>
      </p:sp>
      <p:sp>
        <p:nvSpPr>
          <p:cNvPr id="5128" name="Rectangle 23"/>
          <p:cNvSpPr>
            <a:spLocks noChangeArrowheads="1"/>
          </p:cNvSpPr>
          <p:nvPr/>
        </p:nvSpPr>
        <p:spPr bwMode="auto">
          <a:xfrm>
            <a:off x="0" y="-9525"/>
            <a:ext cx="6670675" cy="533400"/>
          </a:xfrm>
          <a:prstGeom prst="rect">
            <a:avLst/>
          </a:prstGeom>
          <a:solidFill>
            <a:srgbClr val="003366"/>
          </a:solidFill>
          <a:ln w="9528">
            <a:solidFill>
              <a:srgbClr val="003366"/>
            </a:solidFill>
            <a:miter lim="800000"/>
            <a:headEnd/>
            <a:tailEnd/>
          </a:ln>
        </p:spPr>
        <p:txBody>
          <a:bodyPr wrap="none"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sz="1000">
              <a:solidFill>
                <a:srgbClr val="000000"/>
              </a:solidFill>
              <a:latin typeface="Times New Roman" pitchFamily="18" charset="0"/>
            </a:endParaRPr>
          </a:p>
        </p:txBody>
      </p:sp>
      <p:sp>
        <p:nvSpPr>
          <p:cNvPr id="5129" name="Text Box 52"/>
          <p:cNvSpPr txBox="1">
            <a:spLocks noChangeArrowheads="1"/>
          </p:cNvSpPr>
          <p:nvPr/>
        </p:nvSpPr>
        <p:spPr bwMode="auto">
          <a:xfrm>
            <a:off x="266700" y="1588"/>
            <a:ext cx="4314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a:solidFill>
                  <a:srgbClr val="FFFFFF"/>
                </a:solidFill>
                <a:latin typeface="Arial" charset="0"/>
              </a:rPr>
              <a:t>Classroom Diagnostic Tools</a:t>
            </a:r>
          </a:p>
        </p:txBody>
      </p:sp>
      <p:pic>
        <p:nvPicPr>
          <p:cNvPr id="5130" name="Object 58"/>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918325" y="0"/>
            <a:ext cx="2130425"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ransition spd="slow"/>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hangingPunct="0">
        <a:spcBef>
          <a:spcPct val="0"/>
        </a:spcBef>
        <a:spcAft>
          <a:spcPct val="0"/>
        </a:spcAft>
        <a:defRPr sz="4400">
          <a:solidFill>
            <a:srgbClr val="000000"/>
          </a:solidFill>
          <a:latin typeface="Calibri" pitchFamily="34" charset="0"/>
        </a:defRPr>
      </a:lvl6pPr>
      <a:lvl7pPr marL="914400" algn="ctr" rtl="0" eaLnBrk="0" fontAlgn="base" hangingPunct="0">
        <a:spcBef>
          <a:spcPct val="0"/>
        </a:spcBef>
        <a:spcAft>
          <a:spcPct val="0"/>
        </a:spcAft>
        <a:defRPr sz="4400">
          <a:solidFill>
            <a:srgbClr val="000000"/>
          </a:solidFill>
          <a:latin typeface="Calibri" pitchFamily="34" charset="0"/>
        </a:defRPr>
      </a:lvl7pPr>
      <a:lvl8pPr marL="1371600" algn="ctr" rtl="0" eaLnBrk="0" fontAlgn="base" hangingPunct="0">
        <a:spcBef>
          <a:spcPct val="0"/>
        </a:spcBef>
        <a:spcAft>
          <a:spcPct val="0"/>
        </a:spcAft>
        <a:defRPr sz="4400">
          <a:solidFill>
            <a:srgbClr val="000000"/>
          </a:solidFill>
          <a:latin typeface="Calibri" pitchFamily="34" charset="0"/>
        </a:defRPr>
      </a:lvl8pPr>
      <a:lvl9pPr marL="1828800" algn="ctr" rtl="0" eaLnBrk="0" fontAlgn="base" hangingPunct="0">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3"/>
          <p:cNvSpPr/>
          <p:nvPr/>
        </p:nvSpPr>
        <p:spPr>
          <a:xfrm>
            <a:off x="857250" y="2667000"/>
            <a:ext cx="7332663" cy="2971800"/>
          </a:xfrm>
          <a:prstGeom prst="rect">
            <a:avLst/>
          </a:prstGeom>
          <a:noFill/>
          <a:ln w="9528">
            <a:solidFill>
              <a:srgbClr val="FF0000"/>
            </a:solidFill>
            <a:prstDash val="solid"/>
            <a:miter/>
          </a:ln>
        </p:spPr>
        <p:txBody>
          <a:bodyPr anchorCtr="1"/>
          <a:lstStyle/>
          <a:p>
            <a:pPr algn="ctr" fontAlgn="auto">
              <a:spcBef>
                <a:spcPts val="800"/>
              </a:spcBef>
              <a:spcAft>
                <a:spcPts val="0"/>
              </a:spcAft>
              <a:tabLst>
                <a:tab pos="2684458" algn="l"/>
              </a:tabLst>
              <a:defRPr sz="1800" b="0" i="0" u="none" strike="noStrike" kern="0" cap="none" spc="0" baseline="0">
                <a:solidFill>
                  <a:srgbClr val="000000"/>
                </a:solidFill>
                <a:uFillTx/>
              </a:defRPr>
            </a:pPr>
            <a:r>
              <a:rPr lang="en-US" sz="3200" b="1" dirty="0">
                <a:solidFill>
                  <a:srgbClr val="000000"/>
                </a:solidFill>
                <a:latin typeface="Verdana" pitchFamily="34"/>
                <a:ea typeface="Verdana" pitchFamily="34"/>
                <a:cs typeface="Verdana" pitchFamily="34"/>
              </a:rPr>
              <a:t>Module One:</a:t>
            </a:r>
          </a:p>
          <a:p>
            <a:pPr algn="ctr" fontAlgn="auto">
              <a:spcBef>
                <a:spcPts val="800"/>
              </a:spcBef>
              <a:spcAft>
                <a:spcPts val="0"/>
              </a:spcAft>
              <a:tabLst>
                <a:tab pos="2684458" algn="l"/>
              </a:tabLst>
              <a:defRPr sz="1800" b="0" i="0" u="none" strike="noStrike" kern="0" cap="none" spc="0" baseline="0">
                <a:solidFill>
                  <a:srgbClr val="000000"/>
                </a:solidFill>
                <a:uFillTx/>
              </a:defRPr>
            </a:pPr>
            <a:r>
              <a:rPr lang="en-US" sz="2800" b="1" i="1" dirty="0">
                <a:solidFill>
                  <a:srgbClr val="FF0000"/>
                </a:solidFill>
                <a:latin typeface="Verdana" pitchFamily="34"/>
                <a:ea typeface="Verdana" pitchFamily="34"/>
                <a:cs typeface="Verdana" pitchFamily="34"/>
              </a:rPr>
              <a:t>Why the Classroom Diagnostic Tools?:</a:t>
            </a:r>
          </a:p>
          <a:p>
            <a:pPr algn="ctr" fontAlgn="auto">
              <a:spcBef>
                <a:spcPts val="800"/>
              </a:spcBef>
              <a:spcAft>
                <a:spcPts val="0"/>
              </a:spcAft>
              <a:tabLst>
                <a:tab pos="2684458" algn="l"/>
              </a:tabLst>
              <a:defRPr sz="1800" b="0" i="0" u="none" strike="noStrike" kern="0" cap="none" spc="0" baseline="0">
                <a:solidFill>
                  <a:srgbClr val="000000"/>
                </a:solidFill>
                <a:uFillTx/>
              </a:defRPr>
            </a:pPr>
            <a:r>
              <a:rPr lang="en-US" sz="2800" b="1" dirty="0">
                <a:solidFill>
                  <a:srgbClr val="FF0000"/>
                </a:solidFill>
                <a:latin typeface="Verdana" pitchFamily="34"/>
                <a:ea typeface="Verdana" pitchFamily="34"/>
                <a:cs typeface="Verdana" pitchFamily="34"/>
              </a:rPr>
              <a:t>Building Background Knowledge</a:t>
            </a:r>
          </a:p>
          <a:p>
            <a:pPr algn="ctr" fontAlgn="auto">
              <a:spcBef>
                <a:spcPts val="800"/>
              </a:spcBef>
              <a:spcAft>
                <a:spcPts val="0"/>
              </a:spcAft>
              <a:tabLst>
                <a:tab pos="2684458" algn="l"/>
              </a:tabLst>
              <a:defRPr sz="1800" b="0" i="0" u="none" strike="noStrike" kern="0" cap="none" spc="0" baseline="0">
                <a:solidFill>
                  <a:srgbClr val="000000"/>
                </a:solidFill>
                <a:uFillTx/>
              </a:defRPr>
            </a:pPr>
            <a:r>
              <a:rPr lang="en-US" b="1" dirty="0" smtClean="0">
                <a:solidFill>
                  <a:srgbClr val="1F497D"/>
                </a:solidFill>
                <a:latin typeface="Verdana" pitchFamily="34"/>
                <a:ea typeface="Verdana" pitchFamily="34"/>
                <a:cs typeface="Verdana" pitchFamily="34"/>
              </a:rPr>
              <a:t>2013–2014</a:t>
            </a:r>
            <a:r>
              <a:rPr lang="en-US" sz="3200" b="1" dirty="0" smtClean="0">
                <a:solidFill>
                  <a:srgbClr val="FF0000"/>
                </a:solidFill>
                <a:latin typeface="Verdana" pitchFamily="34"/>
                <a:ea typeface="Verdana" pitchFamily="34"/>
                <a:cs typeface="Verdana" pitchFamily="34"/>
              </a:rPr>
              <a:t>   </a:t>
            </a:r>
            <a:r>
              <a:rPr lang="en-US" sz="3200" b="1" i="1" dirty="0">
                <a:solidFill>
                  <a:srgbClr val="FF0000"/>
                </a:solidFill>
                <a:latin typeface="Verdana" pitchFamily="34"/>
                <a:ea typeface="Verdana" pitchFamily="34"/>
                <a:cs typeface="Verdana" pitchFamily="34"/>
              </a:rPr>
              <a:t/>
            </a:r>
            <a:br>
              <a:rPr lang="en-US" sz="3200" b="1" i="1" dirty="0">
                <a:solidFill>
                  <a:srgbClr val="FF0000"/>
                </a:solidFill>
                <a:latin typeface="Verdana" pitchFamily="34"/>
                <a:ea typeface="Verdana" pitchFamily="34"/>
                <a:cs typeface="Verdana" pitchFamily="34"/>
              </a:rPr>
            </a:br>
            <a:endParaRPr lang="en-US" sz="3200" b="1" dirty="0">
              <a:solidFill>
                <a:srgbClr val="FF0000"/>
              </a:solidFill>
              <a:latin typeface="Verdana" pitchFamily="34"/>
              <a:ea typeface="Verdana" pitchFamily="34"/>
              <a:cs typeface="Verdana" pitchFamily="34"/>
            </a:endParaRPr>
          </a:p>
        </p:txBody>
      </p:sp>
      <p:sp>
        <p:nvSpPr>
          <p:cNvPr id="74755" name="Text Box 5"/>
          <p:cNvSpPr txBox="1">
            <a:spLocks noChangeArrowheads="1"/>
          </p:cNvSpPr>
          <p:nvPr/>
        </p:nvSpPr>
        <p:spPr bwMode="auto">
          <a:xfrm>
            <a:off x="209550" y="5943600"/>
            <a:ext cx="2365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ts val="1100"/>
              </a:spcBef>
            </a:pPr>
            <a:r>
              <a:rPr lang="en-US" altLang="en-US" b="1">
                <a:solidFill>
                  <a:srgbClr val="214A82"/>
                </a:solidFill>
                <a:latin typeface="Verdana" pitchFamily="34" charset="0"/>
                <a:ea typeface="Verdana" pitchFamily="34" charset="0"/>
                <a:cs typeface="Verdana" pitchFamily="34" charset="0"/>
              </a:rPr>
              <a:t>Tom Corbett, Governor</a:t>
            </a:r>
          </a:p>
        </p:txBody>
      </p:sp>
      <p:sp>
        <p:nvSpPr>
          <p:cNvPr id="74756" name="Text Box 7"/>
          <p:cNvSpPr txBox="1">
            <a:spLocks noChangeArrowheads="1"/>
          </p:cNvSpPr>
          <p:nvPr/>
        </p:nvSpPr>
        <p:spPr bwMode="auto">
          <a:xfrm>
            <a:off x="4876800" y="5932488"/>
            <a:ext cx="4029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ts val="1100"/>
              </a:spcBef>
            </a:pPr>
            <a:r>
              <a:rPr lang="en-US" altLang="en-US" b="1" dirty="0">
                <a:solidFill>
                  <a:srgbClr val="214A82"/>
                </a:solidFill>
                <a:latin typeface="Verdana" pitchFamily="34" charset="0"/>
                <a:ea typeface="Verdana" pitchFamily="34" charset="0"/>
                <a:cs typeface="Verdana" pitchFamily="34" charset="0"/>
              </a:rPr>
              <a:t>Carolyn Dumaresq</a:t>
            </a:r>
            <a:r>
              <a:rPr lang="en-US" altLang="en-US" b="1" dirty="0" smtClean="0">
                <a:solidFill>
                  <a:srgbClr val="214A82"/>
                </a:solidFill>
                <a:latin typeface="Verdana" pitchFamily="34" charset="0"/>
                <a:ea typeface="Verdana" pitchFamily="34" charset="0"/>
                <a:cs typeface="Verdana" pitchFamily="34" charset="0"/>
              </a:rPr>
              <a:t>, Ed. D           </a:t>
            </a:r>
            <a:r>
              <a:rPr lang="en-US" altLang="en-US" b="1" dirty="0">
                <a:solidFill>
                  <a:srgbClr val="214A82"/>
                </a:solidFill>
                <a:latin typeface="Verdana" pitchFamily="34" charset="0"/>
                <a:ea typeface="Verdana" pitchFamily="34" charset="0"/>
                <a:cs typeface="Verdana" pitchFamily="34" charset="0"/>
              </a:rPr>
              <a:t/>
            </a:r>
            <a:br>
              <a:rPr lang="en-US" altLang="en-US" b="1" dirty="0">
                <a:solidFill>
                  <a:srgbClr val="214A82"/>
                </a:solidFill>
                <a:latin typeface="Verdana" pitchFamily="34" charset="0"/>
                <a:ea typeface="Verdana" pitchFamily="34" charset="0"/>
                <a:cs typeface="Verdana" pitchFamily="34" charset="0"/>
              </a:rPr>
            </a:br>
            <a:r>
              <a:rPr lang="en-US" altLang="en-US" b="1" dirty="0">
                <a:solidFill>
                  <a:srgbClr val="214A82"/>
                </a:solidFill>
                <a:latin typeface="Verdana" pitchFamily="34" charset="0"/>
                <a:ea typeface="Verdana" pitchFamily="34" charset="0"/>
                <a:cs typeface="Verdana" pitchFamily="34" charset="0"/>
              </a:rPr>
              <a:t>Acting Secretary of Education</a:t>
            </a:r>
          </a:p>
        </p:txBody>
      </p:sp>
      <p:pic>
        <p:nvPicPr>
          <p:cNvPr id="74757" name="Picture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87425" y="736600"/>
            <a:ext cx="6965950" cy="1762125"/>
          </a:xfrm>
          <a:prstGeom prst="rect">
            <a:avLst/>
          </a:prstGeom>
          <a:noFill/>
          <a:ln w="38103">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88066" name="Rectangle 5"/>
          <p:cNvSpPr>
            <a:spLocks noChangeArrowheads="1"/>
          </p:cNvSpPr>
          <p:nvPr/>
        </p:nvSpPr>
        <p:spPr bwMode="auto">
          <a:xfrm>
            <a:off x="769938" y="1676400"/>
            <a:ext cx="7670800" cy="5029200"/>
          </a:xfrm>
          <a:prstGeom prst="rect">
            <a:avLst/>
          </a:prstGeom>
          <a:solidFill>
            <a:srgbClr val="FFFFFF"/>
          </a:solidFill>
          <a:ln w="9528">
            <a:solidFill>
              <a:srgbClr val="FF0000"/>
            </a:solidFill>
            <a:miter lim="800000"/>
            <a:headEnd/>
            <a:tailEnd/>
          </a:ln>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sz="1000">
              <a:solidFill>
                <a:srgbClr val="FFFFFF"/>
              </a:solidFill>
            </a:endParaRPr>
          </a:p>
        </p:txBody>
      </p:sp>
      <p:sp>
        <p:nvSpPr>
          <p:cNvPr id="88067" name="Title 5"/>
          <p:cNvSpPr txBox="1">
            <a:spLocks noGrp="1"/>
          </p:cNvSpPr>
          <p:nvPr>
            <p:ph type="title"/>
          </p:nvPr>
        </p:nvSpPr>
        <p:spPr>
          <a:xfrm>
            <a:off x="152400" y="685800"/>
            <a:ext cx="8839200" cy="815975"/>
          </a:xfrm>
          <a:ln w="38103">
            <a:solidFill>
              <a:srgbClr val="FF0000"/>
            </a:solidFill>
            <a:miter lim="800000"/>
            <a:headEnd/>
            <a:tailEnd/>
          </a:ln>
        </p:spPr>
        <p:txBody>
          <a:bodyPr/>
          <a:lstStyle/>
          <a:p>
            <a:pPr eaLnBrk="1"/>
            <a:r>
              <a:rPr altLang="en-US" sz="3200" b="1" smtClean="0">
                <a:solidFill>
                  <a:srgbClr val="1F497D"/>
                </a:solidFill>
                <a:latin typeface="Verdana" pitchFamily="34" charset="0"/>
                <a:ea typeface="Verdana" pitchFamily="34" charset="0"/>
                <a:cs typeface="Verdana" pitchFamily="34" charset="0"/>
              </a:rPr>
              <a:t>CDT Assessment Cycle</a:t>
            </a:r>
            <a:endParaRPr altLang="en-US" sz="3200" smtClean="0">
              <a:solidFill>
                <a:srgbClr val="1F497D"/>
              </a:solidFill>
              <a:latin typeface="Verdana" pitchFamily="34" charset="0"/>
              <a:ea typeface="Verdana" pitchFamily="34" charset="0"/>
              <a:cs typeface="Verdana" pitchFamily="34" charset="0"/>
            </a:endParaRPr>
          </a:p>
        </p:txBody>
      </p:sp>
      <p:sp>
        <p:nvSpPr>
          <p:cNvPr id="4" name="Slide Number Placeholder 4"/>
          <p:cNvSpPr txBox="1"/>
          <p:nvPr/>
        </p:nvSpPr>
        <p:spPr>
          <a:xfrm>
            <a:off x="6905625" y="63404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CBC2A4AF-6E2D-402C-8872-53E2CF125F5A}"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a:solidFill>
                <a:srgbClr val="898989"/>
              </a:solidFill>
              <a:latin typeface="Calibri"/>
              <a:cs typeface="Arial"/>
            </a:endParaRPr>
          </a:p>
        </p:txBody>
      </p:sp>
      <p:pic>
        <p:nvPicPr>
          <p:cNvPr id="88069" name="Content Placeholder 7" descr="CDT_diagramFINAL.jpg"/>
          <p:cNvPicPr>
            <a:picLocks noGrp="1" noChangeAspect="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2251075" y="1801813"/>
            <a:ext cx="4710113" cy="4754562"/>
          </a:xfrm>
        </p:spPr>
      </p:pic>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40">
    <p:spTree>
      <p:nvGrpSpPr>
        <p:cNvPr id="1" name=""/>
        <p:cNvGrpSpPr/>
        <p:nvPr/>
      </p:nvGrpSpPr>
      <p:grpSpPr>
        <a:xfrm>
          <a:off x="0" y="0"/>
          <a:ext cx="0" cy="0"/>
          <a:chOff x="0" y="0"/>
          <a:chExt cx="0" cy="0"/>
        </a:xfrm>
      </p:grpSpPr>
      <p:sp>
        <p:nvSpPr>
          <p:cNvPr id="75778" name="Title 1"/>
          <p:cNvSpPr txBox="1">
            <a:spLocks noGrp="1"/>
          </p:cNvSpPr>
          <p:nvPr>
            <p:ph type="title"/>
          </p:nvPr>
        </p:nvSpPr>
        <p:spPr>
          <a:xfrm>
            <a:off x="76200" y="609600"/>
            <a:ext cx="8915400" cy="914400"/>
          </a:xfrm>
          <a:ln w="38103">
            <a:solidFill>
              <a:srgbClr val="FF0000"/>
            </a:solidFill>
            <a:miter lim="800000"/>
            <a:headEnd/>
            <a:tailEnd/>
          </a:ln>
        </p:spPr>
        <p:txBody>
          <a:bodyPr/>
          <a:lstStyle/>
          <a:p>
            <a:pPr eaLnBrk="1"/>
            <a:r>
              <a:rPr altLang="en-US" sz="3200" b="1" dirty="0" smtClean="0">
                <a:solidFill>
                  <a:srgbClr val="1F497D"/>
                </a:solidFill>
                <a:latin typeface="Verdana" pitchFamily="34" charset="0"/>
                <a:ea typeface="Verdana" pitchFamily="34" charset="0"/>
                <a:cs typeface="Verdana" pitchFamily="34" charset="0"/>
              </a:rPr>
              <a:t>Reports and What they Mean?</a:t>
            </a:r>
          </a:p>
        </p:txBody>
      </p:sp>
      <p:sp>
        <p:nvSpPr>
          <p:cNvPr id="75779" name="Content Placeholder 2"/>
          <p:cNvSpPr txBox="1">
            <a:spLocks noGrp="1"/>
          </p:cNvSpPr>
          <p:nvPr>
            <p:ph idx="1"/>
          </p:nvPr>
        </p:nvSpPr>
        <p:spPr>
          <a:xfrm>
            <a:off x="457200" y="1676400"/>
            <a:ext cx="8229600" cy="4953000"/>
          </a:xfrm>
          <a:ln w="9528">
            <a:solidFill>
              <a:srgbClr val="FF0000"/>
            </a:solidFill>
            <a:miter lim="800000"/>
            <a:headEnd/>
            <a:tailEnd/>
          </a:ln>
        </p:spPr>
        <p:txBody>
          <a:bodyPr/>
          <a:lstStyle/>
          <a:p>
            <a:pPr marL="0" indent="0" eaLnBrk="1">
              <a:spcBef>
                <a:spcPts val="400"/>
              </a:spcBef>
              <a:buFont typeface="Arial" charset="0"/>
              <a:buNone/>
            </a:pPr>
            <a:endParaRPr lang="en-US" altLang="en-US" sz="1800" dirty="0">
              <a:latin typeface="Calibri" pitchFamily="34" charset="0"/>
            </a:endParaRPr>
          </a:p>
          <a:p>
            <a:pPr marL="0" indent="0" eaLnBrk="1">
              <a:spcBef>
                <a:spcPts val="400"/>
              </a:spcBef>
              <a:buFont typeface="Arial" charset="0"/>
              <a:buNone/>
            </a:pPr>
            <a:endParaRPr altLang="en-US" sz="1800" dirty="0" smtClean="0">
              <a:latin typeface="Calibri" pitchFamily="34" charset="0"/>
            </a:endParaRPr>
          </a:p>
          <a:p>
            <a:pPr marL="0" indent="0" eaLnBrk="1">
              <a:spcBef>
                <a:spcPts val="400"/>
              </a:spcBef>
              <a:buFont typeface="Arial" charset="0"/>
              <a:buNone/>
            </a:pPr>
            <a:r>
              <a:rPr altLang="en-US" sz="1800" dirty="0" smtClean="0">
                <a:latin typeface="Calibri" pitchFamily="34" charset="0"/>
              </a:rPr>
              <a:t>*Reports provide a snapshot of how students are performing in relation to the Pennsylvania Assessment Anchors &amp; Eligible Content and Keystone Assessment Anchors &amp; Eligible Content.</a:t>
            </a:r>
          </a:p>
          <a:p>
            <a:pPr marL="0" indent="0" eaLnBrk="1">
              <a:spcBef>
                <a:spcPts val="400"/>
              </a:spcBef>
              <a:buFont typeface="Arial" charset="0"/>
              <a:buNone/>
            </a:pPr>
            <a:endParaRPr altLang="en-US" sz="1800" dirty="0" smtClean="0">
              <a:latin typeface="Calibri" pitchFamily="34" charset="0"/>
            </a:endParaRPr>
          </a:p>
          <a:p>
            <a:pPr marL="0" indent="0" eaLnBrk="1">
              <a:spcBef>
                <a:spcPts val="400"/>
              </a:spcBef>
              <a:buFont typeface="Arial" charset="0"/>
              <a:buNone/>
            </a:pPr>
            <a:r>
              <a:rPr altLang="en-US" sz="1800" dirty="0" smtClean="0">
                <a:latin typeface="Calibri" pitchFamily="34" charset="0"/>
              </a:rPr>
              <a:t>*The diagnostic reports link to targeted curricular resources and materials, including units and lesson plans found within the SAS system. </a:t>
            </a:r>
          </a:p>
          <a:p>
            <a:pPr marL="0" indent="0" eaLnBrk="1">
              <a:spcBef>
                <a:spcPts val="400"/>
              </a:spcBef>
              <a:buFont typeface="Arial" charset="0"/>
              <a:buNone/>
            </a:pPr>
            <a:endParaRPr altLang="en-US" sz="1800" dirty="0" smtClean="0">
              <a:latin typeface="Calibri" pitchFamily="34" charset="0"/>
            </a:endParaRPr>
          </a:p>
          <a:p>
            <a:pPr marL="0" indent="0" eaLnBrk="1">
              <a:spcBef>
                <a:spcPts val="400"/>
              </a:spcBef>
              <a:buFont typeface="Arial" charset="0"/>
              <a:buNone/>
            </a:pPr>
            <a:endParaRPr altLang="en-US" sz="1800" dirty="0" smtClean="0">
              <a:latin typeface="Calibri" pitchFamily="34" charset="0"/>
            </a:endParaRPr>
          </a:p>
          <a:p>
            <a:pPr marL="0" indent="0" eaLnBrk="1">
              <a:spcBef>
                <a:spcPts val="400"/>
              </a:spcBef>
              <a:buFont typeface="Arial" charset="0"/>
              <a:buNone/>
            </a:pPr>
            <a:endParaRPr altLang="en-US" sz="1800" dirty="0" smtClean="0">
              <a:solidFill>
                <a:srgbClr val="FF0000"/>
              </a:solidFill>
              <a:latin typeface="Verdana" pitchFamily="34" charset="0"/>
            </a:endParaRPr>
          </a:p>
        </p:txBody>
      </p:sp>
      <p:sp>
        <p:nvSpPr>
          <p:cNvPr id="4" name="Slide Number Placeholder 4"/>
          <p:cNvSpPr txBox="1"/>
          <p:nvPr/>
        </p:nvSpPr>
        <p:spPr>
          <a:xfrm>
            <a:off x="6553200" y="6356350"/>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A434B309-E958-4F26-A360-0C353906E73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Slide Number Placeholder 3"/>
          <p:cNvSpPr txBox="1"/>
          <p:nvPr/>
        </p:nvSpPr>
        <p:spPr>
          <a:xfrm>
            <a:off x="6934200" y="64166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CC636CB0-F166-400B-BC9B-3C728B96F59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a:solidFill>
                <a:srgbClr val="898989"/>
              </a:solidFill>
              <a:latin typeface="Calibri"/>
              <a:cs typeface="Arial"/>
            </a:endParaRPr>
          </a:p>
        </p:txBody>
      </p:sp>
      <p:sp>
        <p:nvSpPr>
          <p:cNvPr id="92163" name="Title 1"/>
          <p:cNvSpPr txBox="1">
            <a:spLocks noGrp="1"/>
          </p:cNvSpPr>
          <p:nvPr>
            <p:ph type="title"/>
          </p:nvPr>
        </p:nvSpPr>
        <p:spPr>
          <a:xfrm>
            <a:off x="207963" y="762000"/>
            <a:ext cx="8775700" cy="800100"/>
          </a:xfrm>
          <a:ln w="38103">
            <a:solidFill>
              <a:srgbClr val="FF0000"/>
            </a:solidFill>
            <a:miter lim="800000"/>
            <a:headEnd/>
            <a:tailEnd/>
          </a:ln>
        </p:spPr>
        <p:txBody>
          <a:bodyPr/>
          <a:lstStyle/>
          <a:p>
            <a:pPr eaLnBrk="1"/>
            <a:r>
              <a:rPr altLang="en-US" sz="2700" b="1" smtClean="0">
                <a:solidFill>
                  <a:srgbClr val="1F497D"/>
                </a:solidFill>
                <a:latin typeface="Verdana" pitchFamily="34" charset="0"/>
                <a:ea typeface="Verdana" pitchFamily="34" charset="0"/>
                <a:cs typeface="Verdana" pitchFamily="34" charset="0"/>
              </a:rPr>
              <a:t>How are Scale Scores Derived?</a:t>
            </a:r>
          </a:p>
        </p:txBody>
      </p:sp>
      <p:sp>
        <p:nvSpPr>
          <p:cNvPr id="4" name="Rectangle 5"/>
          <p:cNvSpPr/>
          <p:nvPr/>
        </p:nvSpPr>
        <p:spPr>
          <a:xfrm>
            <a:off x="215900" y="1941513"/>
            <a:ext cx="8610600" cy="4216539"/>
          </a:xfrm>
          <a:prstGeom prst="rect">
            <a:avLst/>
          </a:prstGeom>
          <a:noFill/>
          <a:ln w="9528">
            <a:solidFill>
              <a:srgbClr val="FF0000"/>
            </a:solidFill>
            <a:prstDash val="solid"/>
          </a:ln>
        </p:spPr>
        <p:txBody>
          <a:bodyPr>
            <a:spAutoFit/>
          </a:bodyPr>
          <a:lstStyle/>
          <a:p>
            <a:pPr marL="457200" indent="-457200" fontAlgn="auto">
              <a:spcBef>
                <a:spcPts val="0"/>
              </a:spcBef>
              <a:spcAft>
                <a:spcPts val="0"/>
              </a:spcAft>
              <a:buSzPct val="100000"/>
              <a:buFont typeface="Arial"/>
              <a:buChar char="•"/>
              <a:defRPr sz="1800" b="0" i="0" u="none" strike="noStrike" kern="0" cap="none" spc="0" baseline="0">
                <a:solidFill>
                  <a:srgbClr val="000000"/>
                </a:solidFill>
                <a:uFillTx/>
              </a:defRPr>
            </a:pPr>
            <a:r>
              <a:rPr lang="en-US" sz="2400" dirty="0">
                <a:solidFill>
                  <a:srgbClr val="000000"/>
                </a:solidFill>
                <a:latin typeface="Verdana" pitchFamily="34"/>
                <a:ea typeface="Verdana" pitchFamily="34"/>
                <a:cs typeface="Verdana" pitchFamily="34"/>
              </a:rPr>
              <a:t>Students’ scores are converted into scale scores rather than points correct or raw scores</a:t>
            </a:r>
          </a:p>
          <a:p>
            <a:pPr marL="457200" indent="-457200" fontAlgn="auto">
              <a:spcBef>
                <a:spcPts val="0"/>
              </a:spcBef>
              <a:spcAft>
                <a:spcPts val="0"/>
              </a:spcAft>
              <a:buSzPct val="100000"/>
              <a:buFont typeface="Arial"/>
              <a:buChar char="•"/>
              <a:defRPr sz="1800" b="0" i="0" u="none" strike="noStrike" kern="0" cap="none" spc="0" baseline="0">
                <a:solidFill>
                  <a:srgbClr val="000000"/>
                </a:solidFill>
                <a:uFillTx/>
              </a:defRPr>
            </a:pPr>
            <a:r>
              <a:rPr lang="en-US" sz="2400" dirty="0" smtClean="0">
                <a:solidFill>
                  <a:srgbClr val="000000"/>
                </a:solidFill>
                <a:latin typeface="Verdana" pitchFamily="34"/>
                <a:ea typeface="Verdana" pitchFamily="34"/>
                <a:cs typeface="Verdana" pitchFamily="34"/>
              </a:rPr>
              <a:t>Scale </a:t>
            </a:r>
            <a:r>
              <a:rPr lang="en-US" sz="2400" dirty="0">
                <a:solidFill>
                  <a:srgbClr val="000000"/>
                </a:solidFill>
                <a:latin typeface="Verdana" pitchFamily="34"/>
                <a:ea typeface="Verdana" pitchFamily="34"/>
                <a:cs typeface="Verdana" pitchFamily="34"/>
              </a:rPr>
              <a:t>scores are transformed raw scores that allow for valid comparisons across students, grades, and administrations, but only within the same subject</a:t>
            </a:r>
          </a:p>
          <a:p>
            <a:pPr marL="457200" indent="-457200" fontAlgn="auto">
              <a:spcBef>
                <a:spcPts val="0"/>
              </a:spcBef>
              <a:spcAft>
                <a:spcPts val="0"/>
              </a:spcAft>
              <a:buSzPct val="100000"/>
              <a:buFont typeface="Arial"/>
              <a:buChar char="•"/>
              <a:defRPr sz="1800" b="0" i="0" u="none" strike="noStrike" kern="0" cap="none" spc="0" baseline="0">
                <a:solidFill>
                  <a:srgbClr val="000000"/>
                </a:solidFill>
                <a:uFillTx/>
              </a:defRPr>
            </a:pPr>
            <a:r>
              <a:rPr lang="en-US" sz="2400" dirty="0">
                <a:solidFill>
                  <a:srgbClr val="000000"/>
                </a:solidFill>
                <a:latin typeface="Verdana" pitchFamily="34"/>
                <a:ea typeface="Verdana" pitchFamily="34"/>
                <a:cs typeface="Verdana" pitchFamily="34"/>
              </a:rPr>
              <a:t>Scales scores take into </a:t>
            </a:r>
            <a:r>
              <a:rPr lang="en-US" sz="2400">
                <a:solidFill>
                  <a:srgbClr val="000000"/>
                </a:solidFill>
                <a:latin typeface="Verdana" pitchFamily="34"/>
                <a:ea typeface="Verdana" pitchFamily="34"/>
                <a:cs typeface="Verdana" pitchFamily="34"/>
              </a:rPr>
              <a:t>consideration </a:t>
            </a:r>
            <a:r>
              <a:rPr lang="en-US" sz="2400" smtClean="0">
                <a:solidFill>
                  <a:srgbClr val="000000"/>
                </a:solidFill>
                <a:latin typeface="Verdana" pitchFamily="34"/>
                <a:ea typeface="Verdana" pitchFamily="34"/>
                <a:cs typeface="Verdana" pitchFamily="34"/>
              </a:rPr>
              <a:t>the </a:t>
            </a:r>
            <a:r>
              <a:rPr lang="en-US" sz="2400" dirty="0">
                <a:solidFill>
                  <a:srgbClr val="000000"/>
                </a:solidFill>
                <a:latin typeface="Verdana" pitchFamily="34"/>
                <a:ea typeface="Verdana" pitchFamily="34"/>
                <a:cs typeface="Verdana" pitchFamily="34"/>
              </a:rPr>
              <a:t>fact that some questions on the test are more difficult than others</a:t>
            </a:r>
          </a:p>
          <a:p>
            <a:pPr marL="457200" indent="-457200" fontAlgn="auto">
              <a:spcBef>
                <a:spcPts val="0"/>
              </a:spcBef>
              <a:spcAft>
                <a:spcPts val="0"/>
              </a:spcAft>
              <a:buSzPct val="100000"/>
              <a:buFont typeface="Arial"/>
              <a:buChar char="•"/>
              <a:defRPr sz="1800" b="0" i="0" u="none" strike="noStrike" kern="0" cap="none" spc="0" baseline="0">
                <a:solidFill>
                  <a:srgbClr val="000000"/>
                </a:solidFill>
                <a:uFillTx/>
              </a:defRPr>
            </a:pPr>
            <a:r>
              <a:rPr lang="en-US" sz="2400" dirty="0">
                <a:solidFill>
                  <a:srgbClr val="000000"/>
                </a:solidFill>
                <a:latin typeface="Verdana" pitchFamily="34"/>
                <a:ea typeface="Verdana" pitchFamily="34"/>
                <a:cs typeface="Verdana" pitchFamily="34"/>
              </a:rPr>
              <a:t>CDT Minimum scale score of 400</a:t>
            </a:r>
          </a:p>
          <a:p>
            <a:pPr marL="457200" indent="-457200" fontAlgn="auto">
              <a:spcBef>
                <a:spcPts val="0"/>
              </a:spcBef>
              <a:spcAft>
                <a:spcPts val="0"/>
              </a:spcAft>
              <a:buSzPct val="100000"/>
              <a:buFont typeface="Arial"/>
              <a:buChar char="•"/>
              <a:defRPr sz="1800" b="0" i="0" u="none" strike="noStrike" kern="0" cap="none" spc="0" baseline="0">
                <a:solidFill>
                  <a:srgbClr val="000000"/>
                </a:solidFill>
                <a:uFillTx/>
              </a:defRPr>
            </a:pPr>
            <a:r>
              <a:rPr lang="en-US" sz="2400" dirty="0">
                <a:solidFill>
                  <a:srgbClr val="000000"/>
                </a:solidFill>
                <a:latin typeface="Verdana" pitchFamily="34"/>
                <a:ea typeface="Verdana" pitchFamily="34"/>
                <a:cs typeface="Verdana" pitchFamily="34"/>
              </a:rPr>
              <a:t>CDT Maximum scale score of 2000</a:t>
            </a:r>
          </a:p>
          <a:p>
            <a:pPr fontAlgn="auto">
              <a:spcBef>
                <a:spcPts val="0"/>
              </a:spcBef>
              <a:spcAft>
                <a:spcPts val="0"/>
              </a:spcAft>
              <a:defRPr sz="1800" b="0" i="0" u="none" strike="noStrike" kern="0" cap="none" spc="0" baseline="0">
                <a:solidFill>
                  <a:srgbClr val="000000"/>
                </a:solidFill>
                <a:uFillTx/>
              </a:defRPr>
            </a:pPr>
            <a:r>
              <a:rPr lang="en-US" sz="1400" i="1" dirty="0">
                <a:solidFill>
                  <a:srgbClr val="000000"/>
                </a:solidFill>
                <a:latin typeface="Verdana" pitchFamily="34"/>
                <a:ea typeface="Verdana" pitchFamily="34"/>
                <a:cs typeface="Verdana" pitchFamily="34"/>
              </a:rPr>
              <a:t>Note: Item Response Theory (IRT), specifically the </a:t>
            </a:r>
            <a:r>
              <a:rPr lang="en-US" sz="1400" i="1" dirty="0" err="1">
                <a:solidFill>
                  <a:srgbClr val="000000"/>
                </a:solidFill>
                <a:latin typeface="Verdana" pitchFamily="34"/>
                <a:ea typeface="Verdana" pitchFamily="34"/>
                <a:cs typeface="Verdana" pitchFamily="34"/>
              </a:rPr>
              <a:t>Rasch</a:t>
            </a:r>
            <a:r>
              <a:rPr lang="en-US" sz="1400" i="1" dirty="0">
                <a:solidFill>
                  <a:srgbClr val="000000"/>
                </a:solidFill>
                <a:latin typeface="Verdana" pitchFamily="34"/>
                <a:ea typeface="Verdana" pitchFamily="34"/>
                <a:cs typeface="Verdana" pitchFamily="34"/>
              </a:rPr>
              <a:t> model, is used to determine the student’s raw score</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37">
    <p:spTree>
      <p:nvGrpSpPr>
        <p:cNvPr id="1" name=""/>
        <p:cNvGrpSpPr/>
        <p:nvPr/>
      </p:nvGrpSpPr>
      <p:grpSpPr>
        <a:xfrm>
          <a:off x="0" y="0"/>
          <a:ext cx="0" cy="0"/>
          <a:chOff x="0" y="0"/>
          <a:chExt cx="0" cy="0"/>
        </a:xfrm>
      </p:grpSpPr>
      <p:sp>
        <p:nvSpPr>
          <p:cNvPr id="100354" name="Content Placeholder 2"/>
          <p:cNvSpPr txBox="1">
            <a:spLocks noGrp="1"/>
          </p:cNvSpPr>
          <p:nvPr>
            <p:ph idx="1"/>
          </p:nvPr>
        </p:nvSpPr>
        <p:spPr/>
        <p:txBody>
          <a:bodyPr/>
          <a:lstStyle/>
          <a:p>
            <a:pPr eaLnBrk="1"/>
            <a:endParaRPr altLang="en-US" smtClean="0">
              <a:latin typeface="Calibri" pitchFamily="34" charset="0"/>
            </a:endParaRPr>
          </a:p>
        </p:txBody>
      </p:sp>
      <p:pic>
        <p:nvPicPr>
          <p:cNvPr id="100355" name="Picture 2" descr="C:\Users\skulics\AppData\Local\Microsoft\Windows\Temporary Internet Files\Content.IE5\UHRH7LY3\1-10-2013 10-53-20 AM.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533400"/>
            <a:ext cx="91440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4"/>
          <p:cNvSpPr txBox="1"/>
          <p:nvPr/>
        </p:nvSpPr>
        <p:spPr>
          <a:xfrm>
            <a:off x="6989763" y="6370638"/>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3EAB4BAD-3AB1-48C2-BC7A-72B64FB5FD2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a:solidFill>
                <a:srgbClr val="898989"/>
              </a:solidFill>
              <a:latin typeface="Calibri"/>
              <a:cs typeface="Arial"/>
            </a:endParaRPr>
          </a:p>
        </p:txBody>
      </p:sp>
      <p:sp>
        <p:nvSpPr>
          <p:cNvPr id="2" name="TextBox 1"/>
          <p:cNvSpPr txBox="1"/>
          <p:nvPr/>
        </p:nvSpPr>
        <p:spPr>
          <a:xfrm>
            <a:off x="4953000" y="3619500"/>
            <a:ext cx="3581400" cy="923330"/>
          </a:xfrm>
          <a:prstGeom prst="rect">
            <a:avLst/>
          </a:prstGeom>
          <a:noFill/>
        </p:spPr>
        <p:txBody>
          <a:bodyPr wrap="square" rtlCol="0">
            <a:spAutoFit/>
          </a:bodyPr>
          <a:lstStyle/>
          <a:p>
            <a:r>
              <a:rPr lang="en-US" dirty="0" smtClean="0">
                <a:solidFill>
                  <a:srgbClr val="FF0000"/>
                </a:solidFill>
              </a:rPr>
              <a:t>Red</a:t>
            </a:r>
            <a:r>
              <a:rPr lang="en-US" dirty="0" smtClean="0"/>
              <a:t>= Areas of Need</a:t>
            </a:r>
          </a:p>
          <a:p>
            <a:r>
              <a:rPr lang="en-US" dirty="0" smtClean="0">
                <a:solidFill>
                  <a:srgbClr val="00B050"/>
                </a:solidFill>
              </a:rPr>
              <a:t>Green</a:t>
            </a:r>
            <a:r>
              <a:rPr lang="en-US" dirty="0" smtClean="0"/>
              <a:t>/</a:t>
            </a:r>
            <a:r>
              <a:rPr lang="en-US" dirty="0" smtClean="0">
                <a:solidFill>
                  <a:srgbClr val="0070C0"/>
                </a:solidFill>
              </a:rPr>
              <a:t>Blue</a:t>
            </a:r>
            <a:r>
              <a:rPr lang="en-US" dirty="0" smtClean="0"/>
              <a:t>=Student Strengths to Build</a:t>
            </a:r>
            <a:endParaRPr lang="en-US" dirty="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p:nvPr/>
        </p:nvSpPr>
        <p:spPr>
          <a:xfrm>
            <a:off x="6934200" y="64166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CC636CB0-F166-400B-BC9B-3C728B96F59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a:solidFill>
                <a:srgbClr val="898989"/>
              </a:solidFill>
              <a:latin typeface="Calibri"/>
              <a:cs typeface="Arial"/>
            </a:endParaRPr>
          </a:p>
        </p:txBody>
      </p:sp>
      <p:sp>
        <p:nvSpPr>
          <p:cNvPr id="92163" name="Title 1"/>
          <p:cNvSpPr txBox="1">
            <a:spLocks noGrp="1"/>
          </p:cNvSpPr>
          <p:nvPr>
            <p:ph type="title"/>
          </p:nvPr>
        </p:nvSpPr>
        <p:spPr>
          <a:xfrm>
            <a:off x="207963" y="762000"/>
            <a:ext cx="8775700" cy="800100"/>
          </a:xfrm>
          <a:ln w="38103">
            <a:solidFill>
              <a:srgbClr val="FF0000"/>
            </a:solidFill>
            <a:miter lim="800000"/>
            <a:headEnd/>
            <a:tailEnd/>
          </a:ln>
        </p:spPr>
        <p:txBody>
          <a:bodyPr/>
          <a:lstStyle/>
          <a:p>
            <a:pPr eaLnBrk="1"/>
            <a:r>
              <a:rPr altLang="en-US" sz="2700" b="1" dirty="0" smtClean="0">
                <a:solidFill>
                  <a:srgbClr val="1F497D"/>
                </a:solidFill>
                <a:latin typeface="Verdana" pitchFamily="34" charset="0"/>
                <a:ea typeface="Verdana" pitchFamily="34" charset="0"/>
                <a:cs typeface="Verdana" pitchFamily="34" charset="0"/>
              </a:rPr>
              <a:t>Defining the Tabs</a:t>
            </a:r>
          </a:p>
        </p:txBody>
      </p:sp>
      <p:sp>
        <p:nvSpPr>
          <p:cNvPr id="4" name="Rectangle 5"/>
          <p:cNvSpPr/>
          <p:nvPr/>
        </p:nvSpPr>
        <p:spPr>
          <a:xfrm>
            <a:off x="215900" y="1941513"/>
            <a:ext cx="8610600" cy="2031325"/>
          </a:xfrm>
          <a:prstGeom prst="rect">
            <a:avLst/>
          </a:prstGeom>
          <a:noFill/>
          <a:ln w="9528">
            <a:solidFill>
              <a:srgbClr val="FF0000"/>
            </a:solidFill>
            <a:prstDash val="solid"/>
          </a:ln>
        </p:spPr>
        <p:txBody>
          <a:bodyPr>
            <a:spAutoFit/>
          </a:bodyPr>
          <a:lstStyle/>
          <a:p>
            <a:pPr fontAlgn="auto">
              <a:spcBef>
                <a:spcPts val="0"/>
              </a:spcBef>
              <a:spcAft>
                <a:spcPts val="0"/>
              </a:spcAft>
              <a:buSzPct val="100000"/>
              <a:defRPr sz="1800" b="0" i="0" u="none" strike="noStrike" kern="0" cap="none" spc="0" baseline="0">
                <a:solidFill>
                  <a:srgbClr val="000000"/>
                </a:solidFill>
                <a:uFillTx/>
              </a:defRPr>
            </a:pPr>
            <a:r>
              <a:rPr lang="en-US" sz="1400" b="1" i="1" dirty="0" smtClean="0">
                <a:solidFill>
                  <a:srgbClr val="000000"/>
                </a:solidFill>
                <a:latin typeface="Verdana" pitchFamily="34"/>
                <a:ea typeface="Verdana" pitchFamily="34"/>
                <a:cs typeface="Verdana" pitchFamily="34"/>
              </a:rPr>
              <a:t>Group Map- </a:t>
            </a:r>
            <a:r>
              <a:rPr lang="en-US" sz="1400" i="1" dirty="0" smtClean="0">
                <a:solidFill>
                  <a:srgbClr val="000000"/>
                </a:solidFill>
                <a:latin typeface="Verdana" pitchFamily="34"/>
                <a:ea typeface="Verdana" pitchFamily="34"/>
                <a:cs typeface="Verdana" pitchFamily="34"/>
              </a:rPr>
              <a:t>Illustrates the entire class results. Each student is represented by a white dot.</a:t>
            </a:r>
          </a:p>
          <a:p>
            <a:pPr fontAlgn="auto">
              <a:spcBef>
                <a:spcPts val="0"/>
              </a:spcBef>
              <a:spcAft>
                <a:spcPts val="0"/>
              </a:spcAft>
              <a:buSzPct val="100000"/>
              <a:defRPr sz="1800" b="0" i="0" u="none" strike="noStrike" kern="0" cap="none" spc="0" baseline="0">
                <a:solidFill>
                  <a:srgbClr val="000000"/>
                </a:solidFill>
                <a:uFillTx/>
              </a:defRPr>
            </a:pPr>
            <a:endParaRPr lang="en-US" sz="1400" i="1" dirty="0" smtClean="0">
              <a:solidFill>
                <a:srgbClr val="000000"/>
              </a:solidFill>
              <a:latin typeface="Verdana" pitchFamily="34"/>
              <a:ea typeface="Verdana" pitchFamily="34"/>
              <a:cs typeface="Verdana" pitchFamily="34"/>
            </a:endParaRPr>
          </a:p>
          <a:p>
            <a:pPr fontAlgn="auto">
              <a:spcBef>
                <a:spcPts val="0"/>
              </a:spcBef>
              <a:spcAft>
                <a:spcPts val="0"/>
              </a:spcAft>
              <a:buSzPct val="100000"/>
              <a:defRPr sz="1800" b="0" i="0" u="none" strike="noStrike" kern="0" cap="none" spc="0" baseline="0">
                <a:solidFill>
                  <a:srgbClr val="000000"/>
                </a:solidFill>
                <a:uFillTx/>
              </a:defRPr>
            </a:pPr>
            <a:endParaRPr lang="en-US" sz="1400" i="1" dirty="0">
              <a:solidFill>
                <a:srgbClr val="000000"/>
              </a:solidFill>
              <a:latin typeface="Verdana" pitchFamily="34"/>
              <a:ea typeface="Verdana" pitchFamily="34"/>
              <a:cs typeface="Verdana" pitchFamily="34"/>
            </a:endParaRPr>
          </a:p>
          <a:p>
            <a:pPr fontAlgn="auto">
              <a:spcBef>
                <a:spcPts val="0"/>
              </a:spcBef>
              <a:spcAft>
                <a:spcPts val="0"/>
              </a:spcAft>
              <a:buSzPct val="100000"/>
              <a:defRPr sz="1800" b="0" i="0" u="none" strike="noStrike" kern="0" cap="none" spc="0" baseline="0">
                <a:solidFill>
                  <a:srgbClr val="000000"/>
                </a:solidFill>
                <a:uFillTx/>
              </a:defRPr>
            </a:pPr>
            <a:r>
              <a:rPr lang="en-US" sz="1400" b="1" i="1" dirty="0" smtClean="0">
                <a:solidFill>
                  <a:srgbClr val="000000"/>
                </a:solidFill>
                <a:latin typeface="Verdana" pitchFamily="34"/>
                <a:ea typeface="Verdana" pitchFamily="34"/>
                <a:cs typeface="Verdana" pitchFamily="34"/>
              </a:rPr>
              <a:t>Individual Map- </a:t>
            </a:r>
            <a:r>
              <a:rPr lang="en-US" sz="1400" i="1" dirty="0" smtClean="0">
                <a:solidFill>
                  <a:srgbClr val="000000"/>
                </a:solidFill>
                <a:latin typeface="Verdana" pitchFamily="34"/>
                <a:ea typeface="Verdana" pitchFamily="34"/>
                <a:cs typeface="Verdana" pitchFamily="34"/>
              </a:rPr>
              <a:t>Shows a specific student’s results on the assessment.</a:t>
            </a:r>
          </a:p>
          <a:p>
            <a:pPr fontAlgn="auto">
              <a:spcBef>
                <a:spcPts val="0"/>
              </a:spcBef>
              <a:spcAft>
                <a:spcPts val="0"/>
              </a:spcAft>
              <a:buSzPct val="100000"/>
              <a:defRPr sz="1800" b="0" i="0" u="none" strike="noStrike" kern="0" cap="none" spc="0" baseline="0">
                <a:solidFill>
                  <a:srgbClr val="000000"/>
                </a:solidFill>
                <a:uFillTx/>
              </a:defRPr>
            </a:pPr>
            <a:endParaRPr lang="en-US" sz="1400" i="1" dirty="0">
              <a:solidFill>
                <a:srgbClr val="000000"/>
              </a:solidFill>
              <a:latin typeface="Verdana" pitchFamily="34"/>
              <a:ea typeface="Verdana" pitchFamily="34"/>
              <a:cs typeface="Verdana" pitchFamily="34"/>
            </a:endParaRPr>
          </a:p>
          <a:p>
            <a:pPr fontAlgn="auto">
              <a:spcBef>
                <a:spcPts val="0"/>
              </a:spcBef>
              <a:spcAft>
                <a:spcPts val="0"/>
              </a:spcAft>
              <a:buSzPct val="100000"/>
              <a:defRPr sz="1800" b="0" i="0" u="none" strike="noStrike" kern="0" cap="none" spc="0" baseline="0">
                <a:solidFill>
                  <a:srgbClr val="000000"/>
                </a:solidFill>
                <a:uFillTx/>
              </a:defRPr>
            </a:pPr>
            <a:endParaRPr lang="en-US" sz="1400" i="1" dirty="0" smtClean="0">
              <a:solidFill>
                <a:srgbClr val="000000"/>
              </a:solidFill>
              <a:latin typeface="Verdana" pitchFamily="34"/>
              <a:ea typeface="Verdana" pitchFamily="34"/>
              <a:cs typeface="Verdana" pitchFamily="34"/>
            </a:endParaRPr>
          </a:p>
          <a:p>
            <a:pPr fontAlgn="auto">
              <a:spcBef>
                <a:spcPts val="0"/>
              </a:spcBef>
              <a:spcAft>
                <a:spcPts val="0"/>
              </a:spcAft>
              <a:buSzPct val="100000"/>
              <a:defRPr sz="1800" b="0" i="0" u="none" strike="noStrike" kern="0" cap="none" spc="0" baseline="0">
                <a:solidFill>
                  <a:srgbClr val="000000"/>
                </a:solidFill>
                <a:uFillTx/>
              </a:defRPr>
            </a:pPr>
            <a:r>
              <a:rPr lang="en-US" sz="1400" b="1" i="1" dirty="0" smtClean="0">
                <a:solidFill>
                  <a:srgbClr val="000000"/>
                </a:solidFill>
                <a:latin typeface="Verdana" pitchFamily="34"/>
                <a:ea typeface="Verdana" pitchFamily="34"/>
                <a:cs typeface="Verdana" pitchFamily="34"/>
              </a:rPr>
              <a:t>Individual/Group </a:t>
            </a:r>
            <a:r>
              <a:rPr lang="en-US" sz="1400" i="1" dirty="0" smtClean="0">
                <a:solidFill>
                  <a:srgbClr val="000000"/>
                </a:solidFill>
                <a:latin typeface="Verdana" pitchFamily="34"/>
                <a:ea typeface="Verdana" pitchFamily="34"/>
                <a:cs typeface="Verdana" pitchFamily="34"/>
              </a:rPr>
              <a:t>Learning Progression Map- Breaks down the specific eligible content that students demonstrate equal to or better than expected performance, or performance on Eligible Content that was less than expected performance.</a:t>
            </a:r>
            <a:endParaRPr lang="en-US" sz="1400" i="1" dirty="0">
              <a:solidFill>
                <a:srgbClr val="000000"/>
              </a:solidFill>
              <a:latin typeface="Verdana" pitchFamily="34"/>
              <a:ea typeface="Verdana" pitchFamily="34"/>
              <a:cs typeface="Verdana" pitchFamily="34"/>
            </a:endParaRPr>
          </a:p>
        </p:txBody>
      </p:sp>
    </p:spTree>
    <p:extLst>
      <p:ext uri="{BB962C8B-B14F-4D97-AF65-F5344CB8AC3E}">
        <p14:creationId xmlns:p14="http://schemas.microsoft.com/office/powerpoint/2010/main" val="2112453214"/>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5"/>
          <p:cNvSpPr>
            <a:spLocks noGrp="1"/>
          </p:cNvSpPr>
          <p:nvPr>
            <p:ph type="title"/>
          </p:nvPr>
        </p:nvSpPr>
        <p:spPr>
          <a:xfrm>
            <a:off x="447675" y="685800"/>
            <a:ext cx="8229600" cy="685800"/>
          </a:xfrm>
          <a:ln w="38100">
            <a:solidFill>
              <a:srgbClr val="FF0000"/>
            </a:solidFill>
          </a:ln>
        </p:spPr>
        <p:txBody>
          <a:bodyPr>
            <a:normAutofit/>
          </a:bodyPr>
          <a:lstStyle/>
          <a:p>
            <a:pPr eaLnBrk="1" hangingPunct="1">
              <a:spcBef>
                <a:spcPts val="600"/>
              </a:spcBef>
            </a:pPr>
            <a:r>
              <a:rPr lang="en-US" sz="3200" b="1" dirty="0" smtClean="0">
                <a:solidFill>
                  <a:schemeClr val="tx2"/>
                </a:solidFill>
                <a:latin typeface="Verdana" pitchFamily="34" charset="0"/>
                <a:ea typeface="Verdana" pitchFamily="34" charset="0"/>
                <a:cs typeface="Verdana" pitchFamily="34" charset="0"/>
              </a:rPr>
              <a:t>Group Diagnostic Map – Algebra I</a:t>
            </a:r>
          </a:p>
        </p:txBody>
      </p:sp>
      <p:sp>
        <p:nvSpPr>
          <p:cNvPr id="5" name="Slide Number Placeholder 4"/>
          <p:cNvSpPr>
            <a:spLocks noGrp="1"/>
          </p:cNvSpPr>
          <p:nvPr>
            <p:ph type="sldNum" sz="quarter" idx="12"/>
          </p:nvPr>
        </p:nvSpPr>
        <p:spPr>
          <a:xfrm>
            <a:off x="6854825" y="6356350"/>
            <a:ext cx="2133600" cy="365125"/>
          </a:xfrm>
        </p:spPr>
        <p:txBody>
          <a:bodyPr/>
          <a:lstStyle/>
          <a:p>
            <a:pPr>
              <a:defRPr/>
            </a:pPr>
            <a:fld id="{8149EF3C-C5FA-4298-8E4A-518060176540}" type="slidenum">
              <a:rPr lang="en-US" sz="1800" b="1" smtClean="0"/>
              <a:pPr>
                <a:defRPr/>
              </a:pPr>
              <a:t>15</a:t>
            </a:fld>
            <a:endParaRPr lang="en-US" sz="1800" b="1" dirty="0"/>
          </a:p>
        </p:txBody>
      </p:sp>
      <p:sp>
        <p:nvSpPr>
          <p:cNvPr id="10" name="Date Placeholder 9"/>
          <p:cNvSpPr>
            <a:spLocks noGrp="1"/>
          </p:cNvSpPr>
          <p:nvPr>
            <p:ph type="dt" sz="quarter" idx="10"/>
          </p:nvPr>
        </p:nvSpPr>
        <p:spPr/>
        <p:txBody>
          <a:bodyPr/>
          <a:lstStyle/>
          <a:p>
            <a:pPr>
              <a:defRPr/>
            </a:pPr>
            <a:fld id="{F3FE2939-E575-4E6F-8C10-6F2BC8253ED7}" type="datetime1">
              <a:rPr lang="en-US"/>
              <a:pPr>
                <a:defRPr/>
              </a:pPr>
              <a:t>1/8/2014</a:t>
            </a:fld>
            <a:endParaRPr lang="en-US" dirty="0"/>
          </a:p>
        </p:txBody>
      </p:sp>
      <p:pic>
        <p:nvPicPr>
          <p:cNvPr id="4710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838" y="1509713"/>
            <a:ext cx="6376987" cy="48466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47110"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62575" y="2997200"/>
            <a:ext cx="3416300" cy="2560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761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5"/>
          <p:cNvSpPr>
            <a:spLocks noGrp="1"/>
          </p:cNvSpPr>
          <p:nvPr>
            <p:ph type="title"/>
          </p:nvPr>
        </p:nvSpPr>
        <p:spPr>
          <a:xfrm>
            <a:off x="458788" y="685800"/>
            <a:ext cx="8229600" cy="685800"/>
          </a:xfrm>
          <a:ln w="38100">
            <a:solidFill>
              <a:srgbClr val="FF0000"/>
            </a:solidFill>
          </a:ln>
        </p:spPr>
        <p:txBody>
          <a:bodyPr>
            <a:normAutofit fontScale="90000"/>
          </a:bodyPr>
          <a:lstStyle/>
          <a:p>
            <a:pPr eaLnBrk="1" hangingPunct="1">
              <a:spcBef>
                <a:spcPts val="600"/>
              </a:spcBef>
            </a:pPr>
            <a:r>
              <a:rPr lang="en-US" sz="4000" b="1" dirty="0" smtClean="0">
                <a:solidFill>
                  <a:schemeClr val="tx2"/>
                </a:solidFill>
                <a:latin typeface="Verdana" pitchFamily="34" charset="0"/>
                <a:ea typeface="Verdana" pitchFamily="34" charset="0"/>
                <a:cs typeface="Verdana" pitchFamily="34" charset="0"/>
              </a:rPr>
              <a:t/>
            </a:r>
            <a:br>
              <a:rPr lang="en-US" sz="4000" b="1" dirty="0" smtClean="0">
                <a:solidFill>
                  <a:schemeClr val="tx2"/>
                </a:solidFill>
                <a:latin typeface="Verdana" pitchFamily="34" charset="0"/>
                <a:ea typeface="Verdana" pitchFamily="34" charset="0"/>
                <a:cs typeface="Verdana" pitchFamily="34" charset="0"/>
              </a:rPr>
            </a:br>
            <a:r>
              <a:rPr lang="en-US" sz="3100" b="1" dirty="0" smtClean="0">
                <a:solidFill>
                  <a:schemeClr val="tx2"/>
                </a:solidFill>
                <a:latin typeface="Verdana" pitchFamily="34" charset="0"/>
                <a:ea typeface="Verdana" pitchFamily="34" charset="0"/>
                <a:cs typeface="Verdana" pitchFamily="34" charset="0"/>
              </a:rPr>
              <a:t>Group Diagnostic Map – Mathematics</a:t>
            </a:r>
            <a:r>
              <a:rPr lang="en-US" sz="4000" dirty="0" smtClean="0">
                <a:solidFill>
                  <a:schemeClr val="tx2"/>
                </a:solidFill>
                <a:latin typeface="Verdana" pitchFamily="34" charset="0"/>
                <a:ea typeface="Verdana" pitchFamily="34" charset="0"/>
                <a:cs typeface="Verdana" pitchFamily="34" charset="0"/>
              </a:rPr>
              <a:t/>
            </a:r>
            <a:br>
              <a:rPr lang="en-US" sz="4000" dirty="0" smtClean="0">
                <a:solidFill>
                  <a:schemeClr val="tx2"/>
                </a:solidFill>
                <a:latin typeface="Verdana" pitchFamily="34" charset="0"/>
                <a:ea typeface="Verdana" pitchFamily="34" charset="0"/>
                <a:cs typeface="Verdana" pitchFamily="34" charset="0"/>
              </a:rPr>
            </a:br>
            <a:endParaRPr lang="en-US" sz="2800" dirty="0" smtClean="0">
              <a:solidFill>
                <a:schemeClr val="tx2"/>
              </a:solidFill>
              <a:latin typeface="Verdana" pitchFamily="34" charset="0"/>
              <a:ea typeface="Verdana" pitchFamily="34" charset="0"/>
              <a:cs typeface="Verdana" pitchFamily="34" charset="0"/>
            </a:endParaRPr>
          </a:p>
        </p:txBody>
      </p:sp>
      <p:sp>
        <p:nvSpPr>
          <p:cNvPr id="5" name="Slide Number Placeholder 4"/>
          <p:cNvSpPr>
            <a:spLocks noGrp="1"/>
          </p:cNvSpPr>
          <p:nvPr>
            <p:ph type="sldNum" sz="quarter" idx="12"/>
          </p:nvPr>
        </p:nvSpPr>
        <p:spPr>
          <a:xfrm>
            <a:off x="6883400" y="6324600"/>
            <a:ext cx="2133600" cy="365125"/>
          </a:xfrm>
        </p:spPr>
        <p:txBody>
          <a:bodyPr/>
          <a:lstStyle/>
          <a:p>
            <a:pPr>
              <a:defRPr/>
            </a:pPr>
            <a:fld id="{7EAB4DD2-926B-4AE4-8ABE-AAF9E3715DA6}" type="slidenum">
              <a:rPr lang="en-US" sz="1800" b="1" smtClean="0"/>
              <a:pPr>
                <a:defRPr/>
              </a:pPr>
              <a:t>16</a:t>
            </a:fld>
            <a:endParaRPr lang="en-US" sz="1800" b="1" dirty="0"/>
          </a:p>
        </p:txBody>
      </p:sp>
      <p:sp>
        <p:nvSpPr>
          <p:cNvPr id="10" name="Title 5"/>
          <p:cNvSpPr txBox="1">
            <a:spLocks/>
          </p:cNvSpPr>
          <p:nvPr/>
        </p:nvSpPr>
        <p:spPr bwMode="auto">
          <a:xfrm>
            <a:off x="127000" y="1816100"/>
            <a:ext cx="8788400" cy="317500"/>
          </a:xfrm>
          <a:prstGeom prst="rect">
            <a:avLst/>
          </a:prstGeom>
          <a:noFill/>
          <a:ln w="9525">
            <a:noFill/>
            <a:miter lim="800000"/>
            <a:headEnd/>
            <a:tailEnd/>
          </a:ln>
        </p:spPr>
        <p:txBody>
          <a:bodyPr anchor="ctr"/>
          <a:lstStyle/>
          <a:p>
            <a:pPr algn="ctr">
              <a:spcBef>
                <a:spcPts val="600"/>
              </a:spcBef>
              <a:defRPr/>
            </a:pPr>
            <a:r>
              <a:rPr lang="en-US" sz="2400" dirty="0">
                <a:solidFill>
                  <a:srgbClr val="002060"/>
                </a:solidFill>
                <a:latin typeface="Verdana" pitchFamily="34" charset="0"/>
                <a:ea typeface="Verdana" pitchFamily="34" charset="0"/>
                <a:cs typeface="Verdana" pitchFamily="34" charset="0"/>
              </a:rPr>
              <a:t>Zoomed In                               </a:t>
            </a:r>
            <a:r>
              <a:rPr lang="en-US" sz="2400" dirty="0" smtClean="0">
                <a:solidFill>
                  <a:srgbClr val="002060"/>
                </a:solidFill>
                <a:latin typeface="Verdana" pitchFamily="34" charset="0"/>
                <a:ea typeface="Verdana" pitchFamily="34" charset="0"/>
                <a:cs typeface="Verdana" pitchFamily="34" charset="0"/>
              </a:rPr>
              <a:t>Zoomed </a:t>
            </a:r>
            <a:r>
              <a:rPr lang="en-US" sz="2400" dirty="0">
                <a:solidFill>
                  <a:srgbClr val="002060"/>
                </a:solidFill>
                <a:latin typeface="Verdana" pitchFamily="34" charset="0"/>
                <a:ea typeface="Verdana" pitchFamily="34" charset="0"/>
                <a:cs typeface="Verdana" pitchFamily="34" charset="0"/>
              </a:rPr>
              <a:t>Out</a:t>
            </a:r>
            <a:endParaRPr lang="en-US" sz="2400" dirty="0">
              <a:latin typeface="Verdana" pitchFamily="34" charset="0"/>
              <a:ea typeface="Verdana" pitchFamily="34" charset="0"/>
              <a:cs typeface="Verdana" pitchFamily="34" charset="0"/>
            </a:endParaRPr>
          </a:p>
        </p:txBody>
      </p:sp>
      <p:sp>
        <p:nvSpPr>
          <p:cNvPr id="13" name="Date Placeholder 12"/>
          <p:cNvSpPr>
            <a:spLocks noGrp="1"/>
          </p:cNvSpPr>
          <p:nvPr>
            <p:ph type="dt" sz="quarter" idx="10"/>
          </p:nvPr>
        </p:nvSpPr>
        <p:spPr/>
        <p:txBody>
          <a:bodyPr/>
          <a:lstStyle/>
          <a:p>
            <a:pPr>
              <a:defRPr/>
            </a:pPr>
            <a:fld id="{A1718B6F-A66B-4F13-85F5-44CCD36F6C9E}" type="datetime1">
              <a:rPr lang="en-US"/>
              <a:pPr>
                <a:defRPr/>
              </a:pPr>
              <a:t>1/8/2014</a:t>
            </a:fld>
            <a:endParaRPr lang="en-US" dirty="0"/>
          </a:p>
        </p:txBody>
      </p:sp>
      <p:pic>
        <p:nvPicPr>
          <p:cNvPr id="4813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5663" y="2362200"/>
            <a:ext cx="4435475" cy="3200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481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0" y="2351088"/>
            <a:ext cx="4459288" cy="3200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6757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5"/>
          <p:cNvSpPr>
            <a:spLocks noGrp="1"/>
          </p:cNvSpPr>
          <p:nvPr>
            <p:ph type="title"/>
          </p:nvPr>
        </p:nvSpPr>
        <p:spPr>
          <a:xfrm>
            <a:off x="447675" y="685800"/>
            <a:ext cx="8229600" cy="838200"/>
          </a:xfrm>
          <a:ln w="38100">
            <a:solidFill>
              <a:srgbClr val="FF0000"/>
            </a:solidFill>
          </a:ln>
        </p:spPr>
        <p:txBody>
          <a:bodyPr>
            <a:normAutofit fontScale="90000"/>
          </a:bodyPr>
          <a:lstStyle/>
          <a:p>
            <a:pPr eaLnBrk="1" hangingPunct="1">
              <a:spcBef>
                <a:spcPts val="600"/>
              </a:spcBef>
            </a:pPr>
            <a:r>
              <a:rPr lang="en-US" sz="2800" b="1" dirty="0" smtClean="0">
                <a:solidFill>
                  <a:schemeClr val="tx2"/>
                </a:solidFill>
                <a:latin typeface="Verdana" pitchFamily="34" charset="0"/>
                <a:ea typeface="Verdana" pitchFamily="34" charset="0"/>
                <a:cs typeface="Verdana" pitchFamily="34" charset="0"/>
              </a:rPr>
              <a:t>Group Diagnostic Map</a:t>
            </a:r>
            <a:r>
              <a:rPr lang="en-US" sz="2800" dirty="0" smtClean="0">
                <a:solidFill>
                  <a:schemeClr val="tx2"/>
                </a:solidFill>
                <a:latin typeface="Verdana" pitchFamily="34" charset="0"/>
                <a:ea typeface="Verdana" pitchFamily="34" charset="0"/>
                <a:cs typeface="Verdana" pitchFamily="34" charset="0"/>
              </a:rPr>
              <a:t/>
            </a:r>
            <a:br>
              <a:rPr lang="en-US" sz="2800" dirty="0" smtClean="0">
                <a:solidFill>
                  <a:schemeClr val="tx2"/>
                </a:solidFill>
                <a:latin typeface="Verdana" pitchFamily="34" charset="0"/>
                <a:ea typeface="Verdana" pitchFamily="34" charset="0"/>
                <a:cs typeface="Verdana" pitchFamily="34" charset="0"/>
              </a:rPr>
            </a:br>
            <a:r>
              <a:rPr lang="en-US" sz="2800" b="1" i="1" dirty="0" smtClean="0">
                <a:solidFill>
                  <a:schemeClr val="tx2"/>
                </a:solidFill>
                <a:latin typeface="Verdana" pitchFamily="34" charset="0"/>
                <a:ea typeface="Verdana" pitchFamily="34" charset="0"/>
                <a:cs typeface="Verdana" pitchFamily="34" charset="0"/>
              </a:rPr>
              <a:t>Single Diagnostic Category</a:t>
            </a:r>
          </a:p>
        </p:txBody>
      </p:sp>
      <p:sp>
        <p:nvSpPr>
          <p:cNvPr id="5" name="Slide Number Placeholder 4"/>
          <p:cNvSpPr>
            <a:spLocks noGrp="1"/>
          </p:cNvSpPr>
          <p:nvPr>
            <p:ph type="sldNum" sz="quarter" idx="12"/>
          </p:nvPr>
        </p:nvSpPr>
        <p:spPr>
          <a:xfrm>
            <a:off x="6863593" y="6364739"/>
            <a:ext cx="2133600" cy="365125"/>
          </a:xfrm>
        </p:spPr>
        <p:txBody>
          <a:bodyPr/>
          <a:lstStyle/>
          <a:p>
            <a:pPr>
              <a:defRPr/>
            </a:pPr>
            <a:fld id="{8F049343-0F30-49A6-BE94-850FF89E251A}" type="slidenum">
              <a:rPr lang="en-US" sz="1800" b="1" smtClean="0"/>
              <a:pPr>
                <a:defRPr/>
              </a:pPr>
              <a:t>17</a:t>
            </a:fld>
            <a:endParaRPr lang="en-US" sz="1800" b="1" dirty="0"/>
          </a:p>
        </p:txBody>
      </p:sp>
      <p:sp>
        <p:nvSpPr>
          <p:cNvPr id="8" name="Date Placeholder 7"/>
          <p:cNvSpPr>
            <a:spLocks noGrp="1"/>
          </p:cNvSpPr>
          <p:nvPr>
            <p:ph type="dt" sz="quarter" idx="10"/>
          </p:nvPr>
        </p:nvSpPr>
        <p:spPr/>
        <p:txBody>
          <a:bodyPr/>
          <a:lstStyle/>
          <a:p>
            <a:pPr>
              <a:defRPr/>
            </a:pPr>
            <a:fld id="{88B65991-5700-4FF9-8CA4-8E8E36495597}" type="datetime1">
              <a:rPr lang="en-US"/>
              <a:pPr>
                <a:defRPr/>
              </a:pPr>
              <a:t>1/8/2014</a:t>
            </a:fld>
            <a:endParaRPr lang="en-US" dirty="0"/>
          </a:p>
        </p:txBody>
      </p:sp>
      <p:pic>
        <p:nvPicPr>
          <p:cNvPr id="49157" name="Picture 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887413" y="1674813"/>
            <a:ext cx="7078662" cy="4664075"/>
          </a:xfrm>
          <a:noFill/>
          <a:ln>
            <a:solidFill>
              <a:schemeClr val="tx1"/>
            </a:solidFill>
            <a:miter lim="800000"/>
            <a:headEnd/>
            <a:tailEnd/>
          </a:ln>
        </p:spPr>
      </p:pic>
    </p:spTree>
    <p:extLst>
      <p:ext uri="{BB962C8B-B14F-4D97-AF65-F5344CB8AC3E}">
        <p14:creationId xmlns:p14="http://schemas.microsoft.com/office/powerpoint/2010/main" val="4278871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52400" y="609600"/>
            <a:ext cx="8839200" cy="914400"/>
          </a:xfrm>
          <a:ln w="38100">
            <a:solidFill>
              <a:srgbClr val="FF0000"/>
            </a:solidFill>
          </a:ln>
        </p:spPr>
        <p:txBody>
          <a:bodyPr>
            <a:normAutofit/>
          </a:bodyPr>
          <a:lstStyle/>
          <a:p>
            <a:r>
              <a:rPr lang="en-US" sz="3600" b="1" dirty="0" smtClean="0">
                <a:solidFill>
                  <a:schemeClr val="tx2"/>
                </a:solidFill>
                <a:latin typeface="Verdana" pitchFamily="34" charset="0"/>
                <a:ea typeface="Verdana" pitchFamily="34" charset="0"/>
                <a:cs typeface="Verdana" pitchFamily="34" charset="0"/>
              </a:rPr>
              <a:t>Learning Progressions</a:t>
            </a:r>
          </a:p>
        </p:txBody>
      </p:sp>
      <p:sp>
        <p:nvSpPr>
          <p:cNvPr id="43011" name="Content Placeholder 2"/>
          <p:cNvSpPr>
            <a:spLocks noGrp="1"/>
          </p:cNvSpPr>
          <p:nvPr>
            <p:ph idx="1"/>
          </p:nvPr>
        </p:nvSpPr>
        <p:spPr>
          <a:xfrm>
            <a:off x="152400" y="1646237"/>
            <a:ext cx="8763000" cy="4525963"/>
          </a:xfrm>
          <a:ln>
            <a:solidFill>
              <a:srgbClr val="FF0000"/>
            </a:solidFill>
          </a:ln>
        </p:spPr>
        <p:txBody>
          <a:bodyPr>
            <a:normAutofit fontScale="92500" lnSpcReduction="10000"/>
          </a:bodyPr>
          <a:lstStyle/>
          <a:p>
            <a:pPr marL="457200" indent="-457200">
              <a:defRPr/>
            </a:pPr>
            <a:r>
              <a:rPr lang="en-US" sz="2800" dirty="0" smtClean="0">
                <a:latin typeface="Verdana" pitchFamily="34" charset="0"/>
                <a:ea typeface="Verdana" pitchFamily="34" charset="0"/>
                <a:cs typeface="Verdana" pitchFamily="34" charset="0"/>
              </a:rPr>
              <a:t>What are Learning Progressions?</a:t>
            </a:r>
          </a:p>
          <a:p>
            <a:pPr lvl="1">
              <a:defRPr/>
            </a:pPr>
            <a:r>
              <a:rPr lang="en-US" dirty="0" smtClean="0">
                <a:latin typeface="Verdana" pitchFamily="34" charset="0"/>
                <a:ea typeface="Verdana" pitchFamily="34" charset="0"/>
                <a:cs typeface="Verdana" pitchFamily="34" charset="0"/>
              </a:rPr>
              <a:t>Learning Progressions show the developmental sequences or building blocks of content/skills students need to master as they progress toward career and college readiness.</a:t>
            </a:r>
          </a:p>
          <a:p>
            <a:pPr lvl="1">
              <a:defRPr/>
            </a:pPr>
            <a:r>
              <a:rPr lang="en-US" dirty="0" smtClean="0">
                <a:latin typeface="Verdana" pitchFamily="34" charset="0"/>
                <a:ea typeface="Verdana" pitchFamily="34" charset="0"/>
                <a:cs typeface="Verdana" pitchFamily="34" charset="0"/>
              </a:rPr>
              <a:t>The progressions are tied directly to the Assessment Anchors and Eligible Content.</a:t>
            </a:r>
          </a:p>
          <a:p>
            <a:pPr lvl="1">
              <a:defRPr/>
            </a:pPr>
            <a:r>
              <a:rPr lang="en-US" dirty="0" smtClean="0">
                <a:latin typeface="Verdana" pitchFamily="34" charset="0"/>
                <a:ea typeface="Verdana" pitchFamily="34" charset="0"/>
                <a:cs typeface="Verdana" pitchFamily="34" charset="0"/>
              </a:rPr>
              <a:t>The progressions are also tied directly to the Voluntary Model Curriculum (VMC) Units and Lesson Plans and are posted on the SAS Website.</a:t>
            </a:r>
          </a:p>
          <a:p>
            <a:pPr lvl="1">
              <a:defRPr/>
            </a:pPr>
            <a:endParaRPr lang="en-US" sz="2400" dirty="0" smtClean="0"/>
          </a:p>
          <a:p>
            <a:pPr>
              <a:defRPr/>
            </a:pPr>
            <a:endParaRPr lang="en-US" sz="2400" dirty="0" smtClean="0"/>
          </a:p>
          <a:p>
            <a:pPr lvl="2">
              <a:buFont typeface="Arial" pitchFamily="34" charset="0"/>
              <a:buNone/>
              <a:defRPr/>
            </a:pPr>
            <a:endParaRPr lang="en-US" dirty="0" smtClean="0"/>
          </a:p>
        </p:txBody>
      </p:sp>
      <p:sp>
        <p:nvSpPr>
          <p:cNvPr id="4" name="Slide Number Placeholder 3"/>
          <p:cNvSpPr>
            <a:spLocks noGrp="1"/>
          </p:cNvSpPr>
          <p:nvPr>
            <p:ph type="sldNum" sz="quarter" idx="12"/>
          </p:nvPr>
        </p:nvSpPr>
        <p:spPr>
          <a:xfrm>
            <a:off x="6858000" y="6400800"/>
            <a:ext cx="2133600" cy="365125"/>
          </a:xfrm>
        </p:spPr>
        <p:txBody>
          <a:bodyPr/>
          <a:lstStyle/>
          <a:p>
            <a:pPr>
              <a:defRPr/>
            </a:pPr>
            <a:fld id="{B273825A-705A-4CC2-909D-7CA583333D8F}" type="slidenum">
              <a:rPr lang="en-US" sz="1800" b="1" smtClean="0"/>
              <a:pPr>
                <a:defRPr/>
              </a:pPr>
              <a:t>18</a:t>
            </a:fld>
            <a:endParaRPr lang="en-US" sz="1800" b="1" dirty="0"/>
          </a:p>
        </p:txBody>
      </p:sp>
      <p:sp>
        <p:nvSpPr>
          <p:cNvPr id="5" name="Date Placeholder 4"/>
          <p:cNvSpPr>
            <a:spLocks noGrp="1"/>
          </p:cNvSpPr>
          <p:nvPr>
            <p:ph type="dt" sz="quarter" idx="10"/>
          </p:nvPr>
        </p:nvSpPr>
        <p:spPr/>
        <p:txBody>
          <a:bodyPr/>
          <a:lstStyle/>
          <a:p>
            <a:pPr>
              <a:defRPr/>
            </a:pPr>
            <a:fld id="{EF1CBFA5-B194-4573-A773-6B62DCAA96F3}" type="datetime1">
              <a:rPr lang="en-US"/>
              <a:pPr>
                <a:defRPr/>
              </a:pPr>
              <a:t>1/8/2014</a:t>
            </a:fld>
            <a:endParaRPr lang="en-US" dirty="0"/>
          </a:p>
        </p:txBody>
      </p:sp>
    </p:spTree>
    <p:extLst>
      <p:ext uri="{BB962C8B-B14F-4D97-AF65-F5344CB8AC3E}">
        <p14:creationId xmlns:p14="http://schemas.microsoft.com/office/powerpoint/2010/main" val="1602951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52400" y="609600"/>
            <a:ext cx="8839200" cy="990600"/>
          </a:xfrm>
          <a:ln w="38100">
            <a:solidFill>
              <a:srgbClr val="FF0000"/>
            </a:solidFill>
          </a:ln>
        </p:spPr>
        <p:txBody>
          <a:bodyPr>
            <a:normAutofit fontScale="90000"/>
          </a:bodyPr>
          <a:lstStyle/>
          <a:p>
            <a:r>
              <a:rPr lang="en-US" sz="4000" b="1" dirty="0" smtClean="0">
                <a:solidFill>
                  <a:schemeClr val="tx2"/>
                </a:solidFill>
                <a:latin typeface="Verdana" pitchFamily="34" charset="0"/>
                <a:ea typeface="Verdana" pitchFamily="34" charset="0"/>
                <a:cs typeface="Verdana" pitchFamily="34" charset="0"/>
              </a:rPr>
              <a:t>CDT Learning Progression Map</a:t>
            </a:r>
          </a:p>
        </p:txBody>
      </p:sp>
      <p:sp>
        <p:nvSpPr>
          <p:cNvPr id="54275" name="Content Placeholder 2"/>
          <p:cNvSpPr>
            <a:spLocks noGrp="1"/>
          </p:cNvSpPr>
          <p:nvPr>
            <p:ph idx="1"/>
          </p:nvPr>
        </p:nvSpPr>
        <p:spPr>
          <a:xfrm>
            <a:off x="457200" y="1679575"/>
            <a:ext cx="8335962" cy="5026025"/>
          </a:xfrm>
          <a:ln>
            <a:solidFill>
              <a:srgbClr val="FF0000"/>
            </a:solidFill>
          </a:ln>
        </p:spPr>
        <p:txBody>
          <a:bodyPr>
            <a:normAutofit fontScale="92500"/>
          </a:bodyPr>
          <a:lstStyle/>
          <a:p>
            <a:pPr marL="457200" indent="-457200"/>
            <a:r>
              <a:rPr lang="en-US" sz="2400" dirty="0" smtClean="0">
                <a:latin typeface="Verdana" pitchFamily="34" charset="0"/>
                <a:ea typeface="Verdana" pitchFamily="34" charset="0"/>
                <a:cs typeface="Verdana" pitchFamily="34" charset="0"/>
              </a:rPr>
              <a:t>The CDT includes a report tied directly to Learning Progressions.  </a:t>
            </a:r>
          </a:p>
          <a:p>
            <a:pPr marL="457200" indent="-457200"/>
            <a:r>
              <a:rPr lang="en-US" sz="2400" dirty="0" smtClean="0">
                <a:latin typeface="Verdana" pitchFamily="34" charset="0"/>
                <a:ea typeface="Verdana" pitchFamily="34" charset="0"/>
                <a:cs typeface="Verdana" pitchFamily="34" charset="0"/>
              </a:rPr>
              <a:t>This report:</a:t>
            </a:r>
          </a:p>
          <a:p>
            <a:pPr lvl="1"/>
            <a:r>
              <a:rPr lang="en-US" sz="2400" dirty="0" smtClean="0">
                <a:latin typeface="Verdana" pitchFamily="34" charset="0"/>
                <a:ea typeface="Verdana" pitchFamily="34" charset="0"/>
                <a:cs typeface="Verdana" pitchFamily="34" charset="0"/>
              </a:rPr>
              <a:t>provides a scrollable vertical map showing how a student’s learning progresses for each diagnostic category across grades and/or courses.</a:t>
            </a:r>
          </a:p>
          <a:p>
            <a:pPr lvl="1"/>
            <a:r>
              <a:rPr lang="en-US" sz="2400" dirty="0" smtClean="0">
                <a:latin typeface="Verdana" pitchFamily="34" charset="0"/>
                <a:ea typeface="Verdana" pitchFamily="34" charset="0"/>
                <a:cs typeface="Verdana" pitchFamily="34" charset="0"/>
              </a:rPr>
              <a:t>helps teachers plan targeted instruction by providing a visual snapshot of how the student is progressing.</a:t>
            </a:r>
          </a:p>
          <a:p>
            <a:pPr lvl="1"/>
            <a:r>
              <a:rPr lang="en-US" sz="2400" dirty="0" smtClean="0">
                <a:latin typeface="Verdana" pitchFamily="34" charset="0"/>
                <a:ea typeface="Verdana" pitchFamily="34" charset="0"/>
                <a:cs typeface="Verdana" pitchFamily="34" charset="0"/>
              </a:rPr>
              <a:t>includes information as to whether the student is</a:t>
            </a:r>
          </a:p>
          <a:p>
            <a:pPr lvl="2"/>
            <a:r>
              <a:rPr lang="en-US" dirty="0" smtClean="0">
                <a:latin typeface="Verdana" pitchFamily="34" charset="0"/>
                <a:ea typeface="Verdana" pitchFamily="34" charset="0"/>
                <a:cs typeface="Verdana" pitchFamily="34" charset="0"/>
              </a:rPr>
              <a:t>still struggling to master foundational content and/or </a:t>
            </a:r>
          </a:p>
          <a:p>
            <a:pPr lvl="2"/>
            <a:r>
              <a:rPr lang="en-US" dirty="0" smtClean="0">
                <a:latin typeface="Verdana" pitchFamily="34" charset="0"/>
                <a:ea typeface="Verdana" pitchFamily="34" charset="0"/>
                <a:cs typeface="Verdana" pitchFamily="34" charset="0"/>
              </a:rPr>
              <a:t>moving forward with more advanced content.  </a:t>
            </a:r>
          </a:p>
          <a:p>
            <a:pPr lvl="1">
              <a:buFont typeface="Arial" pitchFamily="34" charset="0"/>
              <a:buNone/>
            </a:pPr>
            <a:endParaRPr lang="en-US" sz="2000" dirty="0" smtClean="0"/>
          </a:p>
        </p:txBody>
      </p:sp>
      <p:sp>
        <p:nvSpPr>
          <p:cNvPr id="4" name="Slide Number Placeholder 3"/>
          <p:cNvSpPr>
            <a:spLocks noGrp="1"/>
          </p:cNvSpPr>
          <p:nvPr>
            <p:ph type="sldNum" sz="quarter" idx="12"/>
          </p:nvPr>
        </p:nvSpPr>
        <p:spPr>
          <a:xfrm>
            <a:off x="7010400" y="6400800"/>
            <a:ext cx="2133600" cy="365125"/>
          </a:xfrm>
        </p:spPr>
        <p:txBody>
          <a:bodyPr/>
          <a:lstStyle/>
          <a:p>
            <a:pPr>
              <a:defRPr/>
            </a:pPr>
            <a:fld id="{69D6ACA7-4B35-4865-B14D-13435FC4A7A0}" type="slidenum">
              <a:rPr lang="en-US" sz="1800" b="1" smtClean="0"/>
              <a:pPr>
                <a:defRPr/>
              </a:pPr>
              <a:t>19</a:t>
            </a:fld>
            <a:endParaRPr lang="en-US" sz="1800" b="1" dirty="0"/>
          </a:p>
        </p:txBody>
      </p:sp>
      <p:sp>
        <p:nvSpPr>
          <p:cNvPr id="5" name="Date Placeholder 4"/>
          <p:cNvSpPr>
            <a:spLocks noGrp="1"/>
          </p:cNvSpPr>
          <p:nvPr>
            <p:ph type="dt" sz="quarter" idx="10"/>
          </p:nvPr>
        </p:nvSpPr>
        <p:spPr/>
        <p:txBody>
          <a:bodyPr/>
          <a:lstStyle/>
          <a:p>
            <a:pPr>
              <a:defRPr/>
            </a:pPr>
            <a:fld id="{52CDD809-B0B1-4729-836A-7CA48A5F6DA8}" type="datetime1">
              <a:rPr lang="en-US"/>
              <a:pPr>
                <a:defRPr/>
              </a:pPr>
              <a:t>1/8/2014</a:t>
            </a:fld>
            <a:endParaRPr lang="en-US" dirty="0"/>
          </a:p>
        </p:txBody>
      </p:sp>
    </p:spTree>
    <p:extLst>
      <p:ext uri="{BB962C8B-B14F-4D97-AF65-F5344CB8AC3E}">
        <p14:creationId xmlns:p14="http://schemas.microsoft.com/office/powerpoint/2010/main" val="165446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8850" name="Title 1"/>
          <p:cNvSpPr txBox="1">
            <a:spLocks noGrp="1"/>
          </p:cNvSpPr>
          <p:nvPr>
            <p:ph type="title"/>
          </p:nvPr>
        </p:nvSpPr>
        <p:spPr>
          <a:xfrm>
            <a:off x="76200" y="609600"/>
            <a:ext cx="8915400" cy="762000"/>
          </a:xfrm>
          <a:ln w="38103">
            <a:solidFill>
              <a:srgbClr val="FF0000"/>
            </a:solidFill>
            <a:miter lim="800000"/>
            <a:headEnd/>
            <a:tailEnd/>
          </a:ln>
        </p:spPr>
        <p:txBody>
          <a:bodyPr/>
          <a:lstStyle/>
          <a:p>
            <a:pPr eaLnBrk="1"/>
            <a:r>
              <a:rPr altLang="en-US" sz="3200" b="1" smtClean="0">
                <a:solidFill>
                  <a:srgbClr val="1F497D"/>
                </a:solidFill>
                <a:latin typeface="Verdana" pitchFamily="34" charset="0"/>
                <a:ea typeface="Verdana" pitchFamily="34" charset="0"/>
                <a:cs typeface="Verdana" pitchFamily="34" charset="0"/>
              </a:rPr>
              <a:t>What’s in this Module?</a:t>
            </a:r>
          </a:p>
        </p:txBody>
      </p:sp>
      <p:sp>
        <p:nvSpPr>
          <p:cNvPr id="3" name="Content Placeholder 2"/>
          <p:cNvSpPr txBox="1">
            <a:spLocks noGrp="1"/>
          </p:cNvSpPr>
          <p:nvPr>
            <p:ph idx="1"/>
          </p:nvPr>
        </p:nvSpPr>
        <p:spPr>
          <a:xfrm>
            <a:off x="304800" y="1524000"/>
            <a:ext cx="8610600" cy="5105400"/>
          </a:xfrm>
          <a:ln w="9528">
            <a:solidFill>
              <a:srgbClr val="FF0000"/>
            </a:solidFill>
          </a:ln>
        </p:spPr>
        <p:txBody>
          <a:bodyPr/>
          <a:lstStyle/>
          <a:p>
            <a:pPr marL="457200" lvl="1" indent="-457200" eaLnBrk="1" fontAlgn="auto">
              <a:spcAft>
                <a:spcPts val="0"/>
              </a:spcAft>
              <a:buFont typeface="Arial" pitchFamily="34"/>
              <a:buChar char="•"/>
              <a:defRPr/>
            </a:pPr>
            <a:endParaRPr sz="1600" dirty="0" smtClean="0">
              <a:latin typeface="Verdana" pitchFamily="34"/>
              <a:ea typeface="Verdana" pitchFamily="34"/>
              <a:cs typeface="Verdana" pitchFamily="34"/>
            </a:endParaRPr>
          </a:p>
          <a:p>
            <a:pPr marL="457200" lvl="1" indent="-457200" eaLnBrk="1" fontAlgn="auto">
              <a:spcAft>
                <a:spcPts val="0"/>
              </a:spcAft>
              <a:buFont typeface="Arial" pitchFamily="34"/>
              <a:buChar char="•"/>
              <a:defRPr/>
            </a:pPr>
            <a:r>
              <a:rPr sz="1600" dirty="0" smtClean="0">
                <a:latin typeface="Verdana" pitchFamily="34"/>
                <a:ea typeface="Verdana" pitchFamily="34"/>
                <a:cs typeface="Verdana" pitchFamily="34"/>
              </a:rPr>
              <a:t>CDT </a:t>
            </a:r>
            <a:r>
              <a:rPr sz="1600" dirty="0">
                <a:latin typeface="Verdana" pitchFamily="34"/>
                <a:ea typeface="Verdana" pitchFamily="34"/>
                <a:cs typeface="Verdana" pitchFamily="34"/>
              </a:rPr>
              <a:t>Connection to the Standards-Aligned System (SAS)</a:t>
            </a:r>
          </a:p>
          <a:p>
            <a:pPr marL="457200" lvl="1" indent="-457200" eaLnBrk="1" fontAlgn="auto">
              <a:spcAft>
                <a:spcPts val="0"/>
              </a:spcAft>
              <a:buFont typeface="Arial" pitchFamily="34"/>
              <a:buChar char="•"/>
              <a:defRPr/>
            </a:pPr>
            <a:r>
              <a:rPr sz="1600" dirty="0" smtClean="0">
                <a:latin typeface="Verdana" pitchFamily="34"/>
                <a:ea typeface="Verdana" pitchFamily="34"/>
                <a:cs typeface="Verdana" pitchFamily="34"/>
              </a:rPr>
              <a:t>Why we use the Diagnostic tool</a:t>
            </a:r>
            <a:endParaRPr sz="1600" dirty="0">
              <a:latin typeface="Verdana" pitchFamily="34"/>
              <a:ea typeface="Verdana" pitchFamily="34"/>
              <a:cs typeface="Verdana" pitchFamily="34"/>
            </a:endParaRPr>
          </a:p>
          <a:p>
            <a:pPr marL="457200" lvl="1" indent="-457200" eaLnBrk="1" fontAlgn="auto">
              <a:spcAft>
                <a:spcPts val="0"/>
              </a:spcAft>
              <a:buFont typeface="Arial" pitchFamily="34"/>
              <a:buChar char="•"/>
              <a:defRPr/>
            </a:pPr>
            <a:r>
              <a:rPr sz="1600" dirty="0" smtClean="0">
                <a:latin typeface="Verdana" pitchFamily="34"/>
                <a:ea typeface="Verdana" pitchFamily="34"/>
                <a:cs typeface="Verdana" pitchFamily="34"/>
              </a:rPr>
              <a:t>Features of the diagnostic reports</a:t>
            </a:r>
            <a:endParaRPr sz="1600" dirty="0">
              <a:latin typeface="Verdana" pitchFamily="34"/>
              <a:ea typeface="Verdana" pitchFamily="34"/>
              <a:cs typeface="Verdana" pitchFamily="34"/>
            </a:endParaRPr>
          </a:p>
          <a:p>
            <a:pPr marL="457200" lvl="1" indent="-457200" eaLnBrk="1" fontAlgn="auto">
              <a:spcAft>
                <a:spcPts val="0"/>
              </a:spcAft>
              <a:buFont typeface="Arial" pitchFamily="34"/>
              <a:buChar char="•"/>
              <a:defRPr/>
            </a:pPr>
            <a:r>
              <a:rPr sz="1600" dirty="0">
                <a:latin typeface="Verdana" pitchFamily="34"/>
                <a:ea typeface="Verdana" pitchFamily="34"/>
                <a:cs typeface="Verdana" pitchFamily="34"/>
              </a:rPr>
              <a:t>CDT Content Areas and Sample Map</a:t>
            </a:r>
          </a:p>
          <a:p>
            <a:pPr marL="457200" lvl="1" indent="-457200" eaLnBrk="1" fontAlgn="auto">
              <a:spcAft>
                <a:spcPts val="0"/>
              </a:spcAft>
              <a:buFont typeface="Arial" pitchFamily="34"/>
              <a:buChar char="•"/>
              <a:defRPr/>
            </a:pPr>
            <a:r>
              <a:rPr sz="1600" dirty="0" smtClean="0">
                <a:latin typeface="Verdana" pitchFamily="34"/>
                <a:ea typeface="Verdana" pitchFamily="34"/>
                <a:cs typeface="Verdana" pitchFamily="34"/>
              </a:rPr>
              <a:t>Identification </a:t>
            </a:r>
            <a:r>
              <a:rPr sz="1600" dirty="0">
                <a:latin typeface="Verdana" pitchFamily="34"/>
                <a:ea typeface="Verdana" pitchFamily="34"/>
                <a:cs typeface="Verdana" pitchFamily="34"/>
              </a:rPr>
              <a:t>of CDT Target </a:t>
            </a:r>
            <a:r>
              <a:rPr sz="1600" dirty="0" smtClean="0">
                <a:latin typeface="Verdana" pitchFamily="34"/>
                <a:ea typeface="Verdana" pitchFamily="34"/>
                <a:cs typeface="Verdana" pitchFamily="34"/>
              </a:rPr>
              <a:t>Groups</a:t>
            </a:r>
          </a:p>
          <a:p>
            <a:pPr marL="457200" lvl="1" indent="-457200" eaLnBrk="1" fontAlgn="auto">
              <a:spcAft>
                <a:spcPts val="0"/>
              </a:spcAft>
              <a:buFont typeface="Arial" pitchFamily="34"/>
              <a:buChar char="•"/>
              <a:defRPr/>
            </a:pPr>
            <a:endParaRPr sz="2000" dirty="0">
              <a:latin typeface="Verdana" pitchFamily="34"/>
              <a:ea typeface="Verdana" pitchFamily="34"/>
              <a:cs typeface="Verdana" pitchFamily="34"/>
            </a:endParaRPr>
          </a:p>
        </p:txBody>
      </p:sp>
      <p:sp>
        <p:nvSpPr>
          <p:cNvPr id="4" name="Slide Number Placeholder 5"/>
          <p:cNvSpPr txBox="1"/>
          <p:nvPr/>
        </p:nvSpPr>
        <p:spPr>
          <a:xfrm>
            <a:off x="6781800" y="6172200"/>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C1834F26-B7D4-4E22-971B-255BDBCEC5FE}"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52400" y="639762"/>
            <a:ext cx="8839200" cy="731838"/>
          </a:xfrm>
          <a:ln w="38100">
            <a:solidFill>
              <a:srgbClr val="FF0000"/>
            </a:solidFill>
          </a:ln>
        </p:spPr>
        <p:txBody>
          <a:bodyPr>
            <a:normAutofit fontScale="90000"/>
          </a:bodyPr>
          <a:lstStyle/>
          <a:p>
            <a:r>
              <a:rPr lang="en-US" sz="4000" b="1" dirty="0" smtClean="0">
                <a:solidFill>
                  <a:schemeClr val="tx2"/>
                </a:solidFill>
                <a:latin typeface="Verdana" pitchFamily="34" charset="0"/>
                <a:ea typeface="Verdana" pitchFamily="34" charset="0"/>
                <a:cs typeface="Verdana" pitchFamily="34" charset="0"/>
              </a:rPr>
              <a:t>CDT Learning Progression Map</a:t>
            </a:r>
          </a:p>
        </p:txBody>
      </p:sp>
      <p:sp>
        <p:nvSpPr>
          <p:cNvPr id="47107" name="Content Placeholder 2"/>
          <p:cNvSpPr>
            <a:spLocks noGrp="1"/>
          </p:cNvSpPr>
          <p:nvPr>
            <p:ph idx="1"/>
          </p:nvPr>
        </p:nvSpPr>
        <p:spPr>
          <a:ln>
            <a:solidFill>
              <a:srgbClr val="FF0000"/>
            </a:solidFill>
          </a:ln>
        </p:spPr>
        <p:txBody>
          <a:bodyPr>
            <a:normAutofit fontScale="92500"/>
          </a:bodyPr>
          <a:lstStyle/>
          <a:p>
            <a:pPr marL="457200" indent="-457200">
              <a:defRPr/>
            </a:pPr>
            <a:r>
              <a:rPr lang="en-US" sz="2400" dirty="0" smtClean="0">
                <a:latin typeface="Verdana" pitchFamily="34" charset="0"/>
                <a:ea typeface="Verdana" pitchFamily="34" charset="0"/>
                <a:cs typeface="Verdana" pitchFamily="34" charset="0"/>
              </a:rPr>
              <a:t>This report also</a:t>
            </a:r>
          </a:p>
          <a:p>
            <a:pPr lvl="1">
              <a:defRPr/>
            </a:pPr>
            <a:r>
              <a:rPr lang="en-US" sz="2400" dirty="0" smtClean="0">
                <a:latin typeface="Verdana" pitchFamily="34" charset="0"/>
                <a:ea typeface="Verdana" pitchFamily="34" charset="0"/>
                <a:cs typeface="Verdana" pitchFamily="34" charset="0"/>
              </a:rPr>
              <a:t>shows exactly which Assessment Anchors and Eligible Content is measured by each CDT item or items the student answered correctly or incorrectly.  </a:t>
            </a:r>
          </a:p>
          <a:p>
            <a:pPr lvl="1">
              <a:defRPr/>
            </a:pPr>
            <a:r>
              <a:rPr lang="en-US" sz="2400" dirty="0" smtClean="0">
                <a:latin typeface="Verdana" pitchFamily="34" charset="0"/>
                <a:ea typeface="Verdana" pitchFamily="34" charset="0"/>
                <a:cs typeface="Verdana" pitchFamily="34" charset="0"/>
              </a:rPr>
              <a:t>provides a sample item of average difficulty for each Assessment Anchor as defined by the Eligible Content. </a:t>
            </a:r>
          </a:p>
          <a:p>
            <a:pPr lvl="1">
              <a:defRPr/>
            </a:pPr>
            <a:r>
              <a:rPr lang="en-US" sz="2400" dirty="0" smtClean="0">
                <a:latin typeface="Verdana" pitchFamily="34" charset="0"/>
                <a:ea typeface="Verdana" pitchFamily="34" charset="0"/>
                <a:cs typeface="Verdana" pitchFamily="34" charset="0"/>
              </a:rPr>
              <a:t>provides teachers with the most efficient and direct way to find units and lesson plans in SAS directly tied to Eligible Content.</a:t>
            </a:r>
          </a:p>
          <a:p>
            <a:pPr lvl="1">
              <a:defRPr/>
            </a:pPr>
            <a:r>
              <a:rPr lang="en-US" sz="2400" dirty="0" smtClean="0">
                <a:latin typeface="Verdana" pitchFamily="34" charset="0"/>
                <a:ea typeface="Verdana" pitchFamily="34" charset="0"/>
                <a:cs typeface="Verdana" pitchFamily="34" charset="0"/>
              </a:rPr>
              <a:t>links directly to additional materials and resources in SAS.</a:t>
            </a:r>
          </a:p>
          <a:p>
            <a:pPr lvl="1">
              <a:buFont typeface="Arial" pitchFamily="34" charset="0"/>
              <a:buNone/>
              <a:defRPr/>
            </a:pPr>
            <a:endParaRPr lang="en-US" sz="2400" dirty="0" smtClean="0">
              <a:latin typeface="Verdana" pitchFamily="34" charset="0"/>
              <a:ea typeface="Verdana" pitchFamily="34" charset="0"/>
              <a:cs typeface="Verdana" pitchFamily="34" charset="0"/>
            </a:endParaRPr>
          </a:p>
          <a:p>
            <a:pPr lvl="1">
              <a:defRPr/>
            </a:pPr>
            <a:endParaRPr lang="en-US" sz="2000" dirty="0" smtClean="0"/>
          </a:p>
          <a:p>
            <a:pPr>
              <a:buFont typeface="Arial" pitchFamily="34" charset="0"/>
              <a:buNone/>
              <a:defRPr/>
            </a:pPr>
            <a:endParaRPr lang="en-US" dirty="0" smtClean="0"/>
          </a:p>
        </p:txBody>
      </p:sp>
      <p:sp>
        <p:nvSpPr>
          <p:cNvPr id="4" name="Slide Number Placeholder 3"/>
          <p:cNvSpPr>
            <a:spLocks noGrp="1"/>
          </p:cNvSpPr>
          <p:nvPr>
            <p:ph type="sldNum" sz="quarter" idx="12"/>
          </p:nvPr>
        </p:nvSpPr>
        <p:spPr>
          <a:xfrm>
            <a:off x="6858000" y="6400800"/>
            <a:ext cx="2133600" cy="365125"/>
          </a:xfrm>
        </p:spPr>
        <p:txBody>
          <a:bodyPr/>
          <a:lstStyle/>
          <a:p>
            <a:pPr>
              <a:defRPr/>
            </a:pPr>
            <a:fld id="{12D55A5D-545D-4333-BB35-6011A23178C6}" type="slidenum">
              <a:rPr lang="en-US" sz="1800" b="1" smtClean="0"/>
              <a:pPr>
                <a:defRPr/>
              </a:pPr>
              <a:t>20</a:t>
            </a:fld>
            <a:endParaRPr lang="en-US" sz="1800" b="1" dirty="0"/>
          </a:p>
        </p:txBody>
      </p:sp>
      <p:sp>
        <p:nvSpPr>
          <p:cNvPr id="5" name="Date Placeholder 4"/>
          <p:cNvSpPr>
            <a:spLocks noGrp="1"/>
          </p:cNvSpPr>
          <p:nvPr>
            <p:ph type="dt" sz="quarter" idx="10"/>
          </p:nvPr>
        </p:nvSpPr>
        <p:spPr/>
        <p:txBody>
          <a:bodyPr/>
          <a:lstStyle/>
          <a:p>
            <a:pPr>
              <a:defRPr/>
            </a:pPr>
            <a:fld id="{228D5850-6D61-40C9-B5D2-45832851B15A}" type="datetime1">
              <a:rPr lang="en-US"/>
              <a:pPr>
                <a:defRPr/>
              </a:pPr>
              <a:t>1/8/2014</a:t>
            </a:fld>
            <a:endParaRPr lang="en-US" dirty="0"/>
          </a:p>
        </p:txBody>
      </p:sp>
    </p:spTree>
    <p:extLst>
      <p:ext uri="{BB962C8B-B14F-4D97-AF65-F5344CB8AC3E}">
        <p14:creationId xmlns:p14="http://schemas.microsoft.com/office/powerpoint/2010/main" val="2949840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90114" name="Title 3"/>
          <p:cNvSpPr txBox="1">
            <a:spLocks noGrp="1"/>
          </p:cNvSpPr>
          <p:nvPr>
            <p:ph type="title"/>
          </p:nvPr>
        </p:nvSpPr>
        <p:spPr>
          <a:xfrm>
            <a:off x="152400" y="685800"/>
            <a:ext cx="8839200" cy="762000"/>
          </a:xfrm>
          <a:ln w="38103">
            <a:solidFill>
              <a:srgbClr val="FF0000"/>
            </a:solidFill>
            <a:miter lim="800000"/>
            <a:headEnd/>
            <a:tailEnd/>
          </a:ln>
        </p:spPr>
        <p:txBody>
          <a:bodyPr/>
          <a:lstStyle/>
          <a:p>
            <a:pPr marL="342900" indent="-342900" eaLnBrk="1" hangingPunct="1"/>
            <a:r>
              <a:rPr altLang="en-US" sz="2400" b="1" smtClean="0">
                <a:solidFill>
                  <a:srgbClr val="002060"/>
                </a:solidFill>
                <a:latin typeface="Verdana" pitchFamily="34" charset="0"/>
                <a:ea typeface="Verdana" pitchFamily="34" charset="0"/>
                <a:cs typeface="Verdana" pitchFamily="34" charset="0"/>
              </a:rPr>
              <a:t/>
            </a:r>
            <a:br>
              <a:rPr altLang="en-US" sz="2400" b="1" smtClean="0">
                <a:solidFill>
                  <a:srgbClr val="002060"/>
                </a:solidFill>
                <a:latin typeface="Verdana" pitchFamily="34" charset="0"/>
                <a:ea typeface="Verdana" pitchFamily="34" charset="0"/>
                <a:cs typeface="Verdana" pitchFamily="34" charset="0"/>
              </a:rPr>
            </a:br>
            <a:r>
              <a:rPr altLang="en-US" sz="2400" b="1" smtClean="0">
                <a:solidFill>
                  <a:srgbClr val="002060"/>
                </a:solidFill>
                <a:latin typeface="Verdana" pitchFamily="34" charset="0"/>
                <a:ea typeface="Verdana" pitchFamily="34" charset="0"/>
                <a:cs typeface="Verdana" pitchFamily="34" charset="0"/>
              </a:rPr>
              <a:t/>
            </a:r>
            <a:br>
              <a:rPr altLang="en-US" sz="2400" b="1" smtClean="0">
                <a:solidFill>
                  <a:srgbClr val="002060"/>
                </a:solidFill>
                <a:latin typeface="Verdana" pitchFamily="34" charset="0"/>
                <a:ea typeface="Verdana" pitchFamily="34" charset="0"/>
                <a:cs typeface="Verdana" pitchFamily="34" charset="0"/>
              </a:rPr>
            </a:br>
            <a:r>
              <a:rPr altLang="en-US" sz="2400" b="1" smtClean="0">
                <a:solidFill>
                  <a:srgbClr val="1F497D"/>
                </a:solidFill>
                <a:latin typeface="Verdana" pitchFamily="34" charset="0"/>
                <a:ea typeface="Verdana" pitchFamily="34" charset="0"/>
                <a:cs typeface="Verdana" pitchFamily="34" charset="0"/>
              </a:rPr>
              <a:t>What are the Classroom Diagnostic Tools?</a:t>
            </a:r>
            <a:r>
              <a:rPr altLang="en-US" sz="3200" b="1" smtClean="0">
                <a:solidFill>
                  <a:srgbClr val="1F497D"/>
                </a:solidFill>
                <a:latin typeface="Verdana" pitchFamily="34" charset="0"/>
                <a:ea typeface="Verdana" pitchFamily="34" charset="0"/>
                <a:cs typeface="Verdana" pitchFamily="34" charset="0"/>
              </a:rPr>
              <a:t/>
            </a:r>
            <a:br>
              <a:rPr altLang="en-US" sz="3200" b="1" smtClean="0">
                <a:solidFill>
                  <a:srgbClr val="1F497D"/>
                </a:solidFill>
                <a:latin typeface="Verdana" pitchFamily="34" charset="0"/>
                <a:ea typeface="Verdana" pitchFamily="34" charset="0"/>
                <a:cs typeface="Verdana" pitchFamily="34" charset="0"/>
              </a:rPr>
            </a:br>
            <a:r>
              <a:rPr altLang="en-US" sz="3200" b="1" smtClean="0">
                <a:solidFill>
                  <a:srgbClr val="1F497D"/>
                </a:solidFill>
                <a:latin typeface="Verdana" pitchFamily="34" charset="0"/>
                <a:ea typeface="Verdana" pitchFamily="34" charset="0"/>
                <a:cs typeface="Verdana" pitchFamily="34" charset="0"/>
              </a:rPr>
              <a:t/>
            </a:r>
            <a:br>
              <a:rPr altLang="en-US" sz="3200" b="1" smtClean="0">
                <a:solidFill>
                  <a:srgbClr val="1F497D"/>
                </a:solidFill>
                <a:latin typeface="Verdana" pitchFamily="34" charset="0"/>
                <a:ea typeface="Verdana" pitchFamily="34" charset="0"/>
                <a:cs typeface="Verdana" pitchFamily="34" charset="0"/>
              </a:rPr>
            </a:br>
            <a:endParaRPr altLang="en-US" sz="3200" smtClean="0">
              <a:solidFill>
                <a:srgbClr val="1F497D"/>
              </a:solidFill>
              <a:latin typeface="Verdana" pitchFamily="34" charset="0"/>
              <a:ea typeface="Verdana" pitchFamily="34" charset="0"/>
              <a:cs typeface="Verdana" pitchFamily="34" charset="0"/>
            </a:endParaRPr>
          </a:p>
        </p:txBody>
      </p:sp>
      <p:sp>
        <p:nvSpPr>
          <p:cNvPr id="90115" name="Content Placeholder 2"/>
          <p:cNvSpPr txBox="1">
            <a:spLocks noGrp="1"/>
          </p:cNvSpPr>
          <p:nvPr>
            <p:ph type="body" idx="4294967295"/>
          </p:nvPr>
        </p:nvSpPr>
        <p:spPr>
          <a:xfrm>
            <a:off x="304800" y="1600200"/>
            <a:ext cx="8583613" cy="4510088"/>
          </a:xfrm>
          <a:ln w="9528">
            <a:solidFill>
              <a:srgbClr val="FF0000"/>
            </a:solidFill>
            <a:miter lim="800000"/>
            <a:headEnd/>
            <a:tailEnd/>
          </a:ln>
        </p:spPr>
        <p:txBody>
          <a:bodyPr/>
          <a:lstStyle/>
          <a:p>
            <a:pPr eaLnBrk="1" hangingPunct="1">
              <a:lnSpc>
                <a:spcPct val="90000"/>
              </a:lnSpc>
              <a:spcBef>
                <a:spcPts val="600"/>
              </a:spcBef>
              <a:buFont typeface="Arial" charset="0"/>
              <a:buNone/>
            </a:pPr>
            <a:endParaRPr altLang="en-US" sz="2700" b="1" dirty="0" smtClean="0">
              <a:latin typeface="Verdana" pitchFamily="34" charset="0"/>
              <a:ea typeface="Verdana" pitchFamily="34" charset="0"/>
              <a:cs typeface="Verdana" pitchFamily="34" charset="0"/>
            </a:endParaRPr>
          </a:p>
          <a:p>
            <a:pPr marL="342900" lvl="1" indent="0" eaLnBrk="1" hangingPunct="1">
              <a:lnSpc>
                <a:spcPct val="90000"/>
              </a:lnSpc>
              <a:spcBef>
                <a:spcPts val="400"/>
              </a:spcBef>
              <a:buFont typeface="Arial" charset="0"/>
              <a:buNone/>
            </a:pPr>
            <a:r>
              <a:rPr altLang="en-US" sz="2400" dirty="0" smtClean="0">
                <a:latin typeface="Verdana" pitchFamily="34" charset="0"/>
                <a:ea typeface="Verdana" pitchFamily="34" charset="0"/>
                <a:cs typeface="Verdana" pitchFamily="34" charset="0"/>
              </a:rPr>
              <a:t>The Pennsylvania Classroom Diagnostic Tools (CDT) are a set of </a:t>
            </a:r>
            <a:r>
              <a:rPr altLang="en-US" sz="2400" dirty="0" smtClean="0">
                <a:solidFill>
                  <a:srgbClr val="FF0000"/>
                </a:solidFill>
                <a:latin typeface="Verdana" pitchFamily="34" charset="0"/>
                <a:ea typeface="Verdana" pitchFamily="34" charset="0"/>
                <a:cs typeface="Verdana" pitchFamily="34" charset="0"/>
              </a:rPr>
              <a:t>online tools </a:t>
            </a:r>
            <a:r>
              <a:rPr altLang="en-US" sz="2400" dirty="0" smtClean="0">
                <a:latin typeface="Verdana" pitchFamily="34" charset="0"/>
                <a:ea typeface="Verdana" pitchFamily="34" charset="0"/>
                <a:cs typeface="Verdana" pitchFamily="34" charset="0"/>
              </a:rPr>
              <a:t>designed to </a:t>
            </a:r>
            <a:r>
              <a:rPr altLang="en-US" sz="2400" dirty="0" smtClean="0">
                <a:solidFill>
                  <a:srgbClr val="FF0000"/>
                </a:solidFill>
                <a:latin typeface="Verdana" pitchFamily="34" charset="0"/>
                <a:ea typeface="Verdana" pitchFamily="34" charset="0"/>
                <a:cs typeface="Verdana" pitchFamily="34" charset="0"/>
              </a:rPr>
              <a:t>provide diagnostic information </a:t>
            </a:r>
            <a:r>
              <a:rPr altLang="en-US" sz="2400" dirty="0" smtClean="0">
                <a:latin typeface="Verdana" pitchFamily="34" charset="0"/>
                <a:ea typeface="Verdana" pitchFamily="34" charset="0"/>
                <a:cs typeface="Verdana" pitchFamily="34" charset="0"/>
              </a:rPr>
              <a:t>in order to </a:t>
            </a:r>
            <a:r>
              <a:rPr altLang="en-US" sz="2400" dirty="0" smtClean="0">
                <a:solidFill>
                  <a:srgbClr val="FF0000"/>
                </a:solidFill>
                <a:latin typeface="Verdana" pitchFamily="34" charset="0"/>
                <a:ea typeface="Verdana" pitchFamily="34" charset="0"/>
                <a:cs typeface="Verdana" pitchFamily="34" charset="0"/>
              </a:rPr>
              <a:t>guide instruction </a:t>
            </a:r>
            <a:r>
              <a:rPr altLang="en-US" sz="2400" dirty="0" smtClean="0">
                <a:latin typeface="Verdana" pitchFamily="34" charset="0"/>
                <a:ea typeface="Verdana" pitchFamily="34" charset="0"/>
                <a:cs typeface="Verdana" pitchFamily="34" charset="0"/>
              </a:rPr>
              <a:t>and </a:t>
            </a:r>
            <a:r>
              <a:rPr altLang="en-US" sz="2400" dirty="0" smtClean="0">
                <a:solidFill>
                  <a:srgbClr val="FF0000"/>
                </a:solidFill>
                <a:latin typeface="Verdana" pitchFamily="34" charset="0"/>
                <a:ea typeface="Verdana" pitchFamily="34" charset="0"/>
                <a:cs typeface="Verdana" pitchFamily="34" charset="0"/>
              </a:rPr>
              <a:t>provide support to students and teachers.</a:t>
            </a:r>
            <a:r>
              <a:rPr altLang="en-US" sz="2400" dirty="0" smtClean="0">
                <a:latin typeface="Verdana" pitchFamily="34" charset="0"/>
                <a:ea typeface="Verdana" pitchFamily="34" charset="0"/>
                <a:cs typeface="Verdana" pitchFamily="34" charset="0"/>
              </a:rPr>
              <a:t> These tools (available at no cost to districts) are fully </a:t>
            </a:r>
            <a:r>
              <a:rPr altLang="en-US" sz="2400" dirty="0" smtClean="0">
                <a:solidFill>
                  <a:srgbClr val="FF0000"/>
                </a:solidFill>
                <a:latin typeface="Verdana" pitchFamily="34" charset="0"/>
                <a:ea typeface="Verdana" pitchFamily="34" charset="0"/>
                <a:cs typeface="Verdana" pitchFamily="34" charset="0"/>
              </a:rPr>
              <a:t>integrated and aligned with the  Standards Aligned System (SAS)</a:t>
            </a:r>
            <a:r>
              <a:rPr altLang="en-US" sz="2400" dirty="0" smtClean="0">
                <a:latin typeface="Verdana" pitchFamily="34" charset="0"/>
                <a:ea typeface="Verdana" pitchFamily="34" charset="0"/>
                <a:cs typeface="Verdana" pitchFamily="34" charset="0"/>
              </a:rPr>
              <a:t> and will assist educators in identifying students’ </a:t>
            </a:r>
            <a:r>
              <a:rPr altLang="en-US" sz="2400" dirty="0" smtClean="0">
                <a:solidFill>
                  <a:srgbClr val="FF0000"/>
                </a:solidFill>
                <a:latin typeface="Verdana" pitchFamily="34" charset="0"/>
                <a:ea typeface="Verdana" pitchFamily="34" charset="0"/>
                <a:cs typeface="Verdana" pitchFamily="34" charset="0"/>
              </a:rPr>
              <a:t>academic strengths and areas of need</a:t>
            </a:r>
            <a:r>
              <a:rPr altLang="en-US" sz="2400" dirty="0" smtClean="0">
                <a:latin typeface="Verdana" pitchFamily="34" charset="0"/>
                <a:ea typeface="Verdana" pitchFamily="34" charset="0"/>
                <a:cs typeface="Verdana" pitchFamily="34" charset="0"/>
              </a:rPr>
              <a:t>, </a:t>
            </a:r>
            <a:r>
              <a:rPr altLang="en-US" sz="2400" dirty="0" smtClean="0">
                <a:solidFill>
                  <a:srgbClr val="FF0000"/>
                </a:solidFill>
                <a:latin typeface="Verdana" pitchFamily="34" charset="0"/>
                <a:ea typeface="Verdana" pitchFamily="34" charset="0"/>
                <a:cs typeface="Verdana" pitchFamily="34" charset="0"/>
              </a:rPr>
              <a:t>providing links </a:t>
            </a:r>
            <a:r>
              <a:rPr altLang="en-US" sz="2400" dirty="0" smtClean="0">
                <a:latin typeface="Verdana" pitchFamily="34" charset="0"/>
                <a:ea typeface="Verdana" pitchFamily="34" charset="0"/>
                <a:cs typeface="Verdana" pitchFamily="34" charset="0"/>
              </a:rPr>
              <a:t>to classroom resources.</a:t>
            </a:r>
          </a:p>
          <a:p>
            <a:pPr eaLnBrk="1" hangingPunct="1">
              <a:lnSpc>
                <a:spcPct val="90000"/>
              </a:lnSpc>
              <a:spcBef>
                <a:spcPts val="500"/>
              </a:spcBef>
              <a:buFont typeface="Arial" charset="0"/>
              <a:buNone/>
            </a:pPr>
            <a:endParaRPr altLang="en-US" sz="2400" b="1" dirty="0" smtClean="0">
              <a:latin typeface="Calibri" pitchFamily="34" charset="0"/>
            </a:endParaRPr>
          </a:p>
          <a:p>
            <a:pPr eaLnBrk="1" hangingPunct="1">
              <a:lnSpc>
                <a:spcPct val="90000"/>
              </a:lnSpc>
              <a:spcBef>
                <a:spcPts val="500"/>
              </a:spcBef>
              <a:buFont typeface="Arial" charset="0"/>
              <a:buNone/>
            </a:pPr>
            <a:endParaRPr altLang="en-US" sz="2200" b="1" dirty="0" smtClean="0">
              <a:latin typeface="Calibri" pitchFamily="34" charset="0"/>
            </a:endParaRPr>
          </a:p>
          <a:p>
            <a:pPr eaLnBrk="1" hangingPunct="1">
              <a:lnSpc>
                <a:spcPct val="90000"/>
              </a:lnSpc>
              <a:spcBef>
                <a:spcPts val="400"/>
              </a:spcBef>
            </a:pPr>
            <a:endParaRPr altLang="en-US" sz="1700" dirty="0" smtClean="0">
              <a:latin typeface="Calibri" pitchFamily="34" charset="0"/>
            </a:endParaRPr>
          </a:p>
        </p:txBody>
      </p:sp>
      <p:sp>
        <p:nvSpPr>
          <p:cNvPr id="4" name="Slide Number Placeholder 3"/>
          <p:cNvSpPr txBox="1"/>
          <p:nvPr/>
        </p:nvSpPr>
        <p:spPr>
          <a:xfrm>
            <a:off x="6858000" y="6324600"/>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1CF54D52-9296-4C8C-8FAE-83F2B6DDE02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91138" name="Title 3"/>
          <p:cNvSpPr txBox="1">
            <a:spLocks noGrp="1"/>
          </p:cNvSpPr>
          <p:nvPr>
            <p:ph type="title"/>
          </p:nvPr>
        </p:nvSpPr>
        <p:spPr>
          <a:xfrm>
            <a:off x="152400" y="609600"/>
            <a:ext cx="8839200" cy="1066800"/>
          </a:xfrm>
          <a:ln w="38103">
            <a:solidFill>
              <a:srgbClr val="FF0000"/>
            </a:solidFill>
            <a:miter lim="800000"/>
            <a:headEnd/>
            <a:tailEnd/>
          </a:ln>
        </p:spPr>
        <p:txBody>
          <a:bodyPr/>
          <a:lstStyle/>
          <a:p>
            <a:pPr marL="342900" indent="-342900" eaLnBrk="1" hangingPunct="1"/>
            <a:r>
              <a:rPr altLang="en-US" sz="2400" b="1" smtClean="0">
                <a:solidFill>
                  <a:srgbClr val="002060"/>
                </a:solidFill>
                <a:latin typeface="Verdana" pitchFamily="34" charset="0"/>
                <a:ea typeface="Verdana" pitchFamily="34" charset="0"/>
                <a:cs typeface="Verdana" pitchFamily="34" charset="0"/>
              </a:rPr>
              <a:t/>
            </a:r>
            <a:br>
              <a:rPr altLang="en-US" sz="2400" b="1" smtClean="0">
                <a:solidFill>
                  <a:srgbClr val="002060"/>
                </a:solidFill>
                <a:latin typeface="Verdana" pitchFamily="34" charset="0"/>
                <a:ea typeface="Verdana" pitchFamily="34" charset="0"/>
                <a:cs typeface="Verdana" pitchFamily="34" charset="0"/>
              </a:rPr>
            </a:br>
            <a:r>
              <a:rPr altLang="en-US" sz="2400" b="1" smtClean="0">
                <a:solidFill>
                  <a:srgbClr val="002060"/>
                </a:solidFill>
                <a:latin typeface="Verdana" pitchFamily="34" charset="0"/>
                <a:ea typeface="Verdana" pitchFamily="34" charset="0"/>
                <a:cs typeface="Verdana" pitchFamily="34" charset="0"/>
              </a:rPr>
              <a:t/>
            </a:r>
            <a:br>
              <a:rPr altLang="en-US" sz="2400" b="1" smtClean="0">
                <a:solidFill>
                  <a:srgbClr val="002060"/>
                </a:solidFill>
                <a:latin typeface="Verdana" pitchFamily="34" charset="0"/>
                <a:ea typeface="Verdana" pitchFamily="34" charset="0"/>
                <a:cs typeface="Verdana" pitchFamily="34" charset="0"/>
              </a:rPr>
            </a:br>
            <a:r>
              <a:rPr altLang="en-US" sz="2400" b="1" smtClean="0">
                <a:solidFill>
                  <a:srgbClr val="1F497D"/>
                </a:solidFill>
                <a:latin typeface="Verdana" pitchFamily="34" charset="0"/>
                <a:ea typeface="Verdana" pitchFamily="34" charset="0"/>
                <a:cs typeface="Verdana" pitchFamily="34" charset="0"/>
              </a:rPr>
              <a:t>What are the Classroom Diagnostic Tools? </a:t>
            </a:r>
            <a:br>
              <a:rPr altLang="en-US" sz="2400" b="1" smtClean="0">
                <a:solidFill>
                  <a:srgbClr val="1F497D"/>
                </a:solidFill>
                <a:latin typeface="Verdana" pitchFamily="34" charset="0"/>
                <a:ea typeface="Verdana" pitchFamily="34" charset="0"/>
                <a:cs typeface="Verdana" pitchFamily="34" charset="0"/>
              </a:rPr>
            </a:br>
            <a:r>
              <a:rPr altLang="en-US" sz="2400" b="1" smtClean="0">
                <a:solidFill>
                  <a:srgbClr val="1F497D"/>
                </a:solidFill>
                <a:latin typeface="Verdana" pitchFamily="34" charset="0"/>
                <a:ea typeface="Verdana" pitchFamily="34" charset="0"/>
                <a:cs typeface="Verdana" pitchFamily="34" charset="0"/>
              </a:rPr>
              <a:t/>
            </a:r>
            <a:br>
              <a:rPr altLang="en-US" sz="2400" b="1" smtClean="0">
                <a:solidFill>
                  <a:srgbClr val="1F497D"/>
                </a:solidFill>
                <a:latin typeface="Verdana" pitchFamily="34" charset="0"/>
                <a:ea typeface="Verdana" pitchFamily="34" charset="0"/>
                <a:cs typeface="Verdana" pitchFamily="34" charset="0"/>
              </a:rPr>
            </a:br>
            <a:endParaRPr altLang="en-US" sz="2400" b="1" smtClean="0">
              <a:solidFill>
                <a:srgbClr val="1F497D"/>
              </a:solidFill>
              <a:latin typeface="Verdana" pitchFamily="34" charset="0"/>
              <a:ea typeface="Verdana" pitchFamily="34" charset="0"/>
              <a:cs typeface="Verdana" pitchFamily="34" charset="0"/>
            </a:endParaRPr>
          </a:p>
        </p:txBody>
      </p:sp>
      <p:sp>
        <p:nvSpPr>
          <p:cNvPr id="3" name="Content Placeholder 2"/>
          <p:cNvSpPr txBox="1">
            <a:spLocks noGrp="1"/>
          </p:cNvSpPr>
          <p:nvPr>
            <p:ph type="body" idx="4294967295"/>
          </p:nvPr>
        </p:nvSpPr>
        <p:spPr>
          <a:xfrm>
            <a:off x="331788" y="1752600"/>
            <a:ext cx="8583612" cy="4894263"/>
          </a:xfrm>
          <a:ln w="9528">
            <a:solidFill>
              <a:srgbClr val="FF0000"/>
            </a:solidFill>
          </a:ln>
        </p:spPr>
        <p:txBody>
          <a:bodyPr/>
          <a:lstStyle/>
          <a:p>
            <a:pPr marL="0" lvl="1" indent="0" eaLnBrk="1" fontAlgn="auto" hangingPunct="1">
              <a:spcBef>
                <a:spcPts val="600"/>
              </a:spcBef>
              <a:spcAft>
                <a:spcPts val="0"/>
              </a:spcAft>
              <a:buFont typeface="Arial" pitchFamily="34"/>
              <a:buNone/>
              <a:defRPr/>
            </a:pPr>
            <a:r>
              <a:rPr sz="2400" dirty="0">
                <a:latin typeface="Verdana" pitchFamily="34"/>
                <a:ea typeface="Verdana" pitchFamily="34"/>
                <a:cs typeface="Verdana" pitchFamily="34"/>
              </a:rPr>
              <a:t>The CDT is:</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Offered to students in grades 6 through high school. (Field test down to grade 3 in fall of 2013 and operational in spring of 2014.)</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Available for use in the classroom throughout the school year on a  voluntary basis 3-5 times per year.</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Based on content assessed by the Keystone Exams and the Pennsylvania System of School Assessment (PSSA).</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Composed of multiple-choice items.</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Delivered as an online Computer Adaptive Test (CAT), ensuring valid and reliable measures of a student’s skills while minimizing testing time.</a:t>
            </a:r>
          </a:p>
          <a:p>
            <a:pPr marL="457200" lvl="1" indent="-457200" eaLnBrk="1" fontAlgn="auto" hangingPunct="1">
              <a:spcBef>
                <a:spcPts val="600"/>
              </a:spcBef>
              <a:spcAft>
                <a:spcPts val="0"/>
              </a:spcAft>
              <a:buFont typeface="Arial" pitchFamily="34"/>
              <a:buChar char="•"/>
              <a:defRPr/>
            </a:pPr>
            <a:r>
              <a:rPr sz="2000" dirty="0">
                <a:latin typeface="Verdana" pitchFamily="34"/>
                <a:ea typeface="Verdana" pitchFamily="34"/>
                <a:cs typeface="Verdana" pitchFamily="34"/>
              </a:rPr>
              <a:t>Designed to provide real-time results for students and teachers with links to Materials and Resources in SAS.</a:t>
            </a:r>
          </a:p>
          <a:p>
            <a:pPr eaLnBrk="1" fontAlgn="auto" hangingPunct="1">
              <a:spcBef>
                <a:spcPts val="700"/>
              </a:spcBef>
              <a:spcAft>
                <a:spcPts val="0"/>
              </a:spcAft>
              <a:buFont typeface="Arial" pitchFamily="34"/>
              <a:buNone/>
              <a:defRPr/>
            </a:pPr>
            <a:endParaRPr sz="2900" dirty="0"/>
          </a:p>
          <a:p>
            <a:pPr eaLnBrk="1" fontAlgn="auto" hangingPunct="1">
              <a:spcBef>
                <a:spcPts val="700"/>
              </a:spcBef>
              <a:spcAft>
                <a:spcPts val="0"/>
              </a:spcAft>
              <a:buFont typeface="Arial" pitchFamily="34"/>
              <a:buChar char="•"/>
              <a:defRPr/>
            </a:pPr>
            <a:endParaRPr sz="2900" dirty="0"/>
          </a:p>
          <a:p>
            <a:pPr eaLnBrk="1" fontAlgn="auto" hangingPunct="1">
              <a:spcBef>
                <a:spcPts val="700"/>
              </a:spcBef>
              <a:spcAft>
                <a:spcPts val="0"/>
              </a:spcAft>
              <a:buFont typeface="Arial" pitchFamily="34"/>
              <a:buChar char="•"/>
              <a:defRPr/>
            </a:pPr>
            <a:endParaRPr sz="2900" dirty="0"/>
          </a:p>
          <a:p>
            <a:pPr eaLnBrk="1" fontAlgn="auto" hangingPunct="1">
              <a:spcBef>
                <a:spcPts val="600"/>
              </a:spcBef>
              <a:spcAft>
                <a:spcPts val="0"/>
              </a:spcAft>
              <a:buFont typeface="Arial" pitchFamily="34"/>
              <a:buNone/>
              <a:defRPr/>
            </a:pPr>
            <a:endParaRPr sz="2400" b="1" dirty="0"/>
          </a:p>
          <a:p>
            <a:pPr eaLnBrk="1" fontAlgn="auto" hangingPunct="1">
              <a:spcBef>
                <a:spcPts val="600"/>
              </a:spcBef>
              <a:spcAft>
                <a:spcPts val="0"/>
              </a:spcAft>
              <a:buFont typeface="Arial" pitchFamily="34"/>
              <a:buNone/>
              <a:defRPr/>
            </a:pPr>
            <a:endParaRPr sz="2400" b="1" dirty="0"/>
          </a:p>
          <a:p>
            <a:pPr eaLnBrk="1" fontAlgn="auto" hangingPunct="1">
              <a:spcBef>
                <a:spcPts val="400"/>
              </a:spcBef>
              <a:spcAft>
                <a:spcPts val="0"/>
              </a:spcAft>
              <a:buFont typeface="Arial" pitchFamily="34"/>
              <a:buChar char="•"/>
              <a:defRPr/>
            </a:pPr>
            <a:endParaRPr sz="1800" dirty="0"/>
          </a:p>
        </p:txBody>
      </p:sp>
      <p:sp>
        <p:nvSpPr>
          <p:cNvPr id="4" name="Slide Number Placeholder 3"/>
          <p:cNvSpPr txBox="1"/>
          <p:nvPr/>
        </p:nvSpPr>
        <p:spPr>
          <a:xfrm>
            <a:off x="6781800" y="6281738"/>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80B6C847-93F5-46CD-BE7C-9A353F62AE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4</a:t>
            </a:fld>
            <a:endParaRPr lang="en-US" sz="1200" dirty="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101378" name="Title 3"/>
          <p:cNvSpPr txBox="1">
            <a:spLocks noGrp="1"/>
          </p:cNvSpPr>
          <p:nvPr>
            <p:ph type="title"/>
          </p:nvPr>
        </p:nvSpPr>
        <p:spPr>
          <a:xfrm>
            <a:off x="152400" y="609600"/>
            <a:ext cx="8839200" cy="1295400"/>
          </a:xfrm>
          <a:ln w="38103">
            <a:solidFill>
              <a:srgbClr val="FF0000"/>
            </a:solidFill>
            <a:miter lim="800000"/>
            <a:headEnd/>
            <a:tailEnd/>
          </a:ln>
        </p:spPr>
        <p:txBody>
          <a:bodyPr/>
          <a:lstStyle/>
          <a:p>
            <a:pPr marL="342900" indent="-342900" eaLnBrk="1" hangingPunct="1"/>
            <a:r>
              <a:rPr altLang="en-US" b="1" smtClean="0">
                <a:solidFill>
                  <a:srgbClr val="002060"/>
                </a:solidFill>
                <a:latin typeface="Calibri" pitchFamily="34" charset="0"/>
              </a:rPr>
              <a:t/>
            </a:r>
            <a:br>
              <a:rPr altLang="en-US" b="1" smtClean="0">
                <a:solidFill>
                  <a:srgbClr val="002060"/>
                </a:solidFill>
                <a:latin typeface="Calibri" pitchFamily="34" charset="0"/>
              </a:rPr>
            </a:br>
            <a:r>
              <a:rPr altLang="en-US" sz="3200" b="1" smtClean="0">
                <a:solidFill>
                  <a:srgbClr val="1F497D"/>
                </a:solidFill>
                <a:latin typeface="Verdana" pitchFamily="34" charset="0"/>
                <a:ea typeface="Verdana" pitchFamily="34" charset="0"/>
                <a:cs typeface="Verdana" pitchFamily="34" charset="0"/>
              </a:rPr>
              <a:t>Why should the Classroom Diagnostic Tools be used? </a:t>
            </a:r>
            <a:r>
              <a:rPr altLang="en-US" sz="3200" smtClean="0">
                <a:solidFill>
                  <a:srgbClr val="1F497D"/>
                </a:solidFill>
                <a:latin typeface="Verdana" pitchFamily="34" charset="0"/>
                <a:ea typeface="Verdana" pitchFamily="34" charset="0"/>
                <a:cs typeface="Verdana" pitchFamily="34" charset="0"/>
              </a:rPr>
              <a:t/>
            </a:r>
            <a:br>
              <a:rPr altLang="en-US" sz="3200" smtClean="0">
                <a:solidFill>
                  <a:srgbClr val="1F497D"/>
                </a:solidFill>
                <a:latin typeface="Verdana" pitchFamily="34" charset="0"/>
                <a:ea typeface="Verdana" pitchFamily="34" charset="0"/>
                <a:cs typeface="Verdana" pitchFamily="34" charset="0"/>
              </a:rPr>
            </a:br>
            <a:r>
              <a:rPr altLang="en-US" sz="3200" b="1" smtClean="0">
                <a:solidFill>
                  <a:srgbClr val="1F497D"/>
                </a:solidFill>
                <a:latin typeface="Verdana" pitchFamily="34" charset="0"/>
                <a:ea typeface="Verdana" pitchFamily="34" charset="0"/>
                <a:cs typeface="Verdana" pitchFamily="34" charset="0"/>
              </a:rPr>
              <a:t/>
            </a:r>
            <a:br>
              <a:rPr altLang="en-US" sz="3200" b="1" smtClean="0">
                <a:solidFill>
                  <a:srgbClr val="1F497D"/>
                </a:solidFill>
                <a:latin typeface="Verdana" pitchFamily="34" charset="0"/>
                <a:ea typeface="Verdana" pitchFamily="34" charset="0"/>
                <a:cs typeface="Verdana" pitchFamily="34" charset="0"/>
              </a:rPr>
            </a:br>
            <a:endParaRPr altLang="en-US" sz="3200" smtClean="0">
              <a:solidFill>
                <a:srgbClr val="1F497D"/>
              </a:solidFill>
              <a:latin typeface="Verdana" pitchFamily="34" charset="0"/>
              <a:ea typeface="Verdana" pitchFamily="34" charset="0"/>
              <a:cs typeface="Verdana" pitchFamily="34" charset="0"/>
            </a:endParaRPr>
          </a:p>
        </p:txBody>
      </p:sp>
      <p:sp>
        <p:nvSpPr>
          <p:cNvPr id="101379" name="Content Placeholder 2"/>
          <p:cNvSpPr txBox="1">
            <a:spLocks noGrp="1"/>
          </p:cNvSpPr>
          <p:nvPr>
            <p:ph type="body" idx="4294967295"/>
          </p:nvPr>
        </p:nvSpPr>
        <p:spPr>
          <a:xfrm>
            <a:off x="255588" y="2068513"/>
            <a:ext cx="8662987" cy="4284662"/>
          </a:xfrm>
          <a:ln w="9528">
            <a:solidFill>
              <a:srgbClr val="FF0000"/>
            </a:solidFill>
            <a:miter lim="800000"/>
            <a:headEnd/>
            <a:tailEnd/>
          </a:ln>
        </p:spPr>
        <p:txBody>
          <a:bodyPr/>
          <a:lstStyle/>
          <a:p>
            <a:pPr marL="0" lvl="1" indent="0" algn="just" eaLnBrk="1" hangingPunct="1">
              <a:lnSpc>
                <a:spcPct val="90000"/>
              </a:lnSpc>
              <a:spcBef>
                <a:spcPts val="600"/>
              </a:spcBef>
              <a:buFont typeface="Arial" charset="0"/>
              <a:buNone/>
            </a:pPr>
            <a:r>
              <a:rPr altLang="en-US" sz="2200" b="1" smtClean="0">
                <a:latin typeface="Verdana" pitchFamily="34" charset="0"/>
                <a:ea typeface="Verdana" pitchFamily="34" charset="0"/>
                <a:cs typeface="Verdana" pitchFamily="34" charset="0"/>
              </a:rPr>
              <a:t>Benefits for Students:</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Provides specific and timely feedback designed to support student learning</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Builds efficacy by bringing students into the process of their own learning</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Promotes goal setting by involving students in the learning process</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Provides students with opportunities to demonstrate their knowledge and skills</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Promotes partnering with educators (e.g., one-to-one conferencing)</a:t>
            </a:r>
          </a:p>
          <a:p>
            <a:pPr marL="457200" lvl="2" indent="-457200" eaLnBrk="1" hangingPunct="1">
              <a:lnSpc>
                <a:spcPct val="90000"/>
              </a:lnSpc>
            </a:pPr>
            <a:r>
              <a:rPr altLang="en-US" sz="2000" smtClean="0">
                <a:latin typeface="Verdana" pitchFamily="34" charset="0"/>
                <a:ea typeface="Verdana" pitchFamily="34" charset="0"/>
                <a:cs typeface="Verdana" pitchFamily="34" charset="0"/>
              </a:rPr>
              <a:t>Ensures that follow-up instruction is meaningful and aligns with student learning expectations</a:t>
            </a:r>
          </a:p>
          <a:p>
            <a:pPr algn="just" eaLnBrk="1" hangingPunct="1">
              <a:lnSpc>
                <a:spcPct val="90000"/>
              </a:lnSpc>
              <a:spcBef>
                <a:spcPts val="600"/>
              </a:spcBef>
              <a:buFont typeface="Arial" charset="0"/>
              <a:buNone/>
            </a:pPr>
            <a:endParaRPr altLang="en-US" sz="3300" smtClean="0">
              <a:latin typeface="Calibri" pitchFamily="34" charset="0"/>
            </a:endParaRPr>
          </a:p>
        </p:txBody>
      </p:sp>
      <p:sp>
        <p:nvSpPr>
          <p:cNvPr id="4" name="Slide Number Placeholder 3"/>
          <p:cNvSpPr txBox="1"/>
          <p:nvPr/>
        </p:nvSpPr>
        <p:spPr>
          <a:xfrm>
            <a:off x="6858000" y="6400800"/>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45828351-0868-4519-A5FF-D1B22E5773B9}"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5</a:t>
            </a:fld>
            <a:endParaRPr lang="en-US" sz="120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99330" name="Title 1"/>
          <p:cNvSpPr txBox="1">
            <a:spLocks noGrp="1"/>
          </p:cNvSpPr>
          <p:nvPr>
            <p:ph type="title"/>
          </p:nvPr>
        </p:nvSpPr>
        <p:spPr>
          <a:xfrm>
            <a:off x="152400" y="685800"/>
            <a:ext cx="8763000" cy="838200"/>
          </a:xfrm>
          <a:ln w="38103">
            <a:solidFill>
              <a:srgbClr val="FF0000"/>
            </a:solidFill>
            <a:miter lim="800000"/>
            <a:headEnd/>
            <a:tailEnd/>
          </a:ln>
        </p:spPr>
        <p:txBody>
          <a:bodyPr/>
          <a:lstStyle/>
          <a:p>
            <a:pPr eaLnBrk="1"/>
            <a:r>
              <a:rPr altLang="en-US" b="1" smtClean="0">
                <a:solidFill>
                  <a:srgbClr val="1F497D"/>
                </a:solidFill>
                <a:latin typeface="Verdana" pitchFamily="34" charset="0"/>
                <a:ea typeface="Verdana" pitchFamily="34" charset="0"/>
                <a:cs typeface="Verdana" pitchFamily="34" charset="0"/>
              </a:rPr>
              <a:t>CDT Content Areas</a:t>
            </a:r>
          </a:p>
        </p:txBody>
      </p:sp>
      <p:sp>
        <p:nvSpPr>
          <p:cNvPr id="99331" name="Content Placeholder 2"/>
          <p:cNvSpPr txBox="1">
            <a:spLocks noGrp="1"/>
          </p:cNvSpPr>
          <p:nvPr>
            <p:ph idx="1"/>
          </p:nvPr>
        </p:nvSpPr>
        <p:spPr>
          <a:xfrm>
            <a:off x="533400" y="1676400"/>
            <a:ext cx="8229600" cy="4906963"/>
          </a:xfrm>
          <a:ln w="9528">
            <a:solidFill>
              <a:srgbClr val="FF0000"/>
            </a:solidFill>
            <a:miter lim="800000"/>
            <a:headEnd/>
            <a:tailEnd/>
          </a:ln>
        </p:spPr>
        <p:txBody>
          <a:bodyPr/>
          <a:lstStyle/>
          <a:p>
            <a:pPr eaLnBrk="1"/>
            <a:r>
              <a:rPr altLang="en-US" smtClean="0">
                <a:latin typeface="Verdana" pitchFamily="34" charset="0"/>
                <a:ea typeface="Verdana" pitchFamily="34" charset="0"/>
                <a:cs typeface="Verdana" pitchFamily="34" charset="0"/>
              </a:rPr>
              <a:t>Math</a:t>
            </a:r>
          </a:p>
          <a:p>
            <a:pPr lvl="1" eaLnBrk="1"/>
            <a:r>
              <a:rPr altLang="en-US" smtClean="0">
                <a:latin typeface="Verdana" pitchFamily="34" charset="0"/>
                <a:ea typeface="Verdana" pitchFamily="34" charset="0"/>
                <a:cs typeface="Verdana" pitchFamily="34" charset="0"/>
              </a:rPr>
              <a:t>Math Grades 6, 7, 8, Algebra I, Algebra II, Geometry</a:t>
            </a:r>
          </a:p>
          <a:p>
            <a:pPr eaLnBrk="1"/>
            <a:r>
              <a:rPr altLang="en-US" smtClean="0">
                <a:latin typeface="Verdana" pitchFamily="34" charset="0"/>
                <a:ea typeface="Verdana" pitchFamily="34" charset="0"/>
                <a:cs typeface="Verdana" pitchFamily="34" charset="0"/>
              </a:rPr>
              <a:t>Literacy</a:t>
            </a:r>
          </a:p>
          <a:p>
            <a:pPr lvl="1" eaLnBrk="1"/>
            <a:r>
              <a:rPr altLang="en-US" smtClean="0">
                <a:latin typeface="Verdana" pitchFamily="34" charset="0"/>
                <a:ea typeface="Verdana" pitchFamily="34" charset="0"/>
                <a:cs typeface="Verdana" pitchFamily="34" charset="0"/>
              </a:rPr>
              <a:t>Reading Grades 6, 7, 8, Literature</a:t>
            </a:r>
          </a:p>
          <a:p>
            <a:pPr lvl="1" eaLnBrk="1"/>
            <a:r>
              <a:rPr altLang="en-US" smtClean="0">
                <a:latin typeface="Verdana" pitchFamily="34" charset="0"/>
                <a:ea typeface="Verdana" pitchFamily="34" charset="0"/>
                <a:cs typeface="Verdana" pitchFamily="34" charset="0"/>
              </a:rPr>
              <a:t>Writing Grades 6, 7, 8, Composition</a:t>
            </a:r>
          </a:p>
          <a:p>
            <a:pPr eaLnBrk="1"/>
            <a:r>
              <a:rPr altLang="en-US" smtClean="0">
                <a:latin typeface="Verdana" pitchFamily="34" charset="0"/>
                <a:ea typeface="Verdana" pitchFamily="34" charset="0"/>
                <a:cs typeface="Verdana" pitchFamily="34" charset="0"/>
              </a:rPr>
              <a:t>Science</a:t>
            </a:r>
          </a:p>
          <a:p>
            <a:pPr lvl="1" eaLnBrk="1"/>
            <a:r>
              <a:rPr altLang="en-US" smtClean="0">
                <a:latin typeface="Verdana" pitchFamily="34" charset="0"/>
                <a:ea typeface="Verdana" pitchFamily="34" charset="0"/>
                <a:cs typeface="Verdana" pitchFamily="34" charset="0"/>
              </a:rPr>
              <a:t>Science Grades 6, 7, 8, High School</a:t>
            </a:r>
          </a:p>
          <a:p>
            <a:pPr lvl="1" eaLnBrk="1"/>
            <a:r>
              <a:rPr altLang="en-US" smtClean="0">
                <a:latin typeface="Verdana" pitchFamily="34" charset="0"/>
                <a:ea typeface="Verdana" pitchFamily="34" charset="0"/>
                <a:cs typeface="Verdana" pitchFamily="34" charset="0"/>
              </a:rPr>
              <a:t>Biology, Chemistry</a:t>
            </a:r>
          </a:p>
        </p:txBody>
      </p:sp>
      <p:sp>
        <p:nvSpPr>
          <p:cNvPr id="4" name="Slide Number Placeholder 4"/>
          <p:cNvSpPr txBox="1"/>
          <p:nvPr/>
        </p:nvSpPr>
        <p:spPr>
          <a:xfrm>
            <a:off x="6934200" y="64801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884035DA-4B32-4833-94DC-59E3583CB80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a:solidFill>
                <a:srgbClr val="898989"/>
              </a:solidFill>
              <a:latin typeface="Times New Roman" pitchFamily="18"/>
              <a:cs typeface="Arial" pitchFamily="34"/>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94210" name="Title 3"/>
          <p:cNvSpPr txBox="1">
            <a:spLocks noGrp="1"/>
          </p:cNvSpPr>
          <p:nvPr>
            <p:ph type="title"/>
          </p:nvPr>
        </p:nvSpPr>
        <p:spPr>
          <a:xfrm>
            <a:off x="76200" y="609600"/>
            <a:ext cx="8991600" cy="1219200"/>
          </a:xfrm>
          <a:ln w="38103">
            <a:solidFill>
              <a:srgbClr val="FF0000"/>
            </a:solidFill>
            <a:miter lim="800000"/>
            <a:headEnd/>
            <a:tailEnd/>
          </a:ln>
        </p:spPr>
        <p:txBody>
          <a:bodyPr/>
          <a:lstStyle/>
          <a:p>
            <a:pPr marL="342900" indent="-342900" eaLnBrk="1" hangingPunct="1"/>
            <a:r>
              <a:rPr altLang="en-US" sz="4000" b="1" smtClean="0">
                <a:solidFill>
                  <a:srgbClr val="002060"/>
                </a:solidFill>
                <a:latin typeface="Calibri" pitchFamily="34" charset="0"/>
              </a:rPr>
              <a:t/>
            </a:r>
            <a:br>
              <a:rPr altLang="en-US" sz="4000" b="1" smtClean="0">
                <a:solidFill>
                  <a:srgbClr val="002060"/>
                </a:solidFill>
                <a:latin typeface="Calibri" pitchFamily="34" charset="0"/>
              </a:rPr>
            </a:br>
            <a:r>
              <a:rPr altLang="en-US" sz="4000" b="1" smtClean="0">
                <a:solidFill>
                  <a:srgbClr val="002060"/>
                </a:solidFill>
                <a:latin typeface="Calibri" pitchFamily="34" charset="0"/>
              </a:rPr>
              <a:t/>
            </a:r>
            <a:br>
              <a:rPr altLang="en-US" sz="4000" b="1" smtClean="0">
                <a:solidFill>
                  <a:srgbClr val="002060"/>
                </a:solidFill>
                <a:latin typeface="Calibri" pitchFamily="34" charset="0"/>
              </a:rPr>
            </a:br>
            <a:r>
              <a:rPr altLang="en-US" sz="3200" b="1" smtClean="0">
                <a:solidFill>
                  <a:srgbClr val="1F497D"/>
                </a:solidFill>
                <a:latin typeface="Verdana" pitchFamily="34" charset="0"/>
                <a:ea typeface="Verdana" pitchFamily="34" charset="0"/>
                <a:cs typeface="Verdana" pitchFamily="34" charset="0"/>
              </a:rPr>
              <a:t>How often should the Classroom Diagnostic Tools be administered?</a:t>
            </a:r>
            <a:br>
              <a:rPr altLang="en-US" sz="3200" b="1" smtClean="0">
                <a:solidFill>
                  <a:srgbClr val="1F497D"/>
                </a:solidFill>
                <a:latin typeface="Verdana" pitchFamily="34" charset="0"/>
                <a:ea typeface="Verdana" pitchFamily="34" charset="0"/>
                <a:cs typeface="Verdana" pitchFamily="34" charset="0"/>
              </a:rPr>
            </a:br>
            <a:r>
              <a:rPr altLang="en-US" sz="3200" b="1" smtClean="0">
                <a:solidFill>
                  <a:srgbClr val="1F497D"/>
                </a:solidFill>
                <a:latin typeface="Verdana" pitchFamily="34" charset="0"/>
                <a:ea typeface="Verdana" pitchFamily="34" charset="0"/>
                <a:cs typeface="Verdana" pitchFamily="34" charset="0"/>
              </a:rPr>
              <a:t/>
            </a:r>
            <a:br>
              <a:rPr altLang="en-US" sz="3200" b="1" smtClean="0">
                <a:solidFill>
                  <a:srgbClr val="1F497D"/>
                </a:solidFill>
                <a:latin typeface="Verdana" pitchFamily="34" charset="0"/>
                <a:ea typeface="Verdana" pitchFamily="34" charset="0"/>
                <a:cs typeface="Verdana" pitchFamily="34" charset="0"/>
              </a:rPr>
            </a:br>
            <a:endParaRPr altLang="en-US" sz="3200" smtClean="0">
              <a:solidFill>
                <a:srgbClr val="1F497D"/>
              </a:solidFill>
              <a:latin typeface="Verdana" pitchFamily="34" charset="0"/>
              <a:ea typeface="Verdana" pitchFamily="34" charset="0"/>
              <a:cs typeface="Verdana" pitchFamily="34" charset="0"/>
            </a:endParaRPr>
          </a:p>
        </p:txBody>
      </p:sp>
      <p:sp>
        <p:nvSpPr>
          <p:cNvPr id="3" name="Content Placeholder 2"/>
          <p:cNvSpPr txBox="1">
            <a:spLocks noGrp="1"/>
          </p:cNvSpPr>
          <p:nvPr>
            <p:ph type="body" idx="4294967295"/>
          </p:nvPr>
        </p:nvSpPr>
        <p:spPr>
          <a:xfrm>
            <a:off x="304800" y="2057400"/>
            <a:ext cx="8583613" cy="4267200"/>
          </a:xfrm>
          <a:ln w="9528">
            <a:solidFill>
              <a:srgbClr val="FF0000"/>
            </a:solidFill>
          </a:ln>
        </p:spPr>
        <p:txBody>
          <a:bodyPr/>
          <a:lstStyle/>
          <a:p>
            <a:pPr marL="0" lvl="1" indent="0" eaLnBrk="1" fontAlgn="auto" hangingPunct="1">
              <a:spcBef>
                <a:spcPts val="600"/>
              </a:spcBef>
              <a:spcAft>
                <a:spcPts val="0"/>
              </a:spcAft>
              <a:buFont typeface="Arial" pitchFamily="34"/>
              <a:buNone/>
              <a:defRPr/>
            </a:pPr>
            <a:r>
              <a:rPr sz="2400" dirty="0">
                <a:latin typeface="Verdana" pitchFamily="34"/>
                <a:ea typeface="Verdana" pitchFamily="34"/>
                <a:cs typeface="Verdana" pitchFamily="34"/>
              </a:rPr>
              <a:t>Information about student strengths and areas of need over time enables educators to plan student instruction and provide appropriate follow-up activities to meet ongoing learning expectations. The CDT could be administered to students three to five times per school year based on student needs and analysis of data.</a:t>
            </a:r>
          </a:p>
          <a:p>
            <a:pPr marL="457200" lvl="1" indent="-457200" eaLnBrk="1" fontAlgn="auto" hangingPunct="1">
              <a:spcBef>
                <a:spcPts val="600"/>
              </a:spcBef>
              <a:spcAft>
                <a:spcPts val="0"/>
              </a:spcAft>
              <a:buFont typeface="Arial" pitchFamily="34"/>
              <a:buChar char="•"/>
              <a:defRPr/>
            </a:pPr>
            <a:r>
              <a:rPr sz="2400" dirty="0">
                <a:latin typeface="Verdana" pitchFamily="34"/>
                <a:ea typeface="Verdana" pitchFamily="34"/>
                <a:cs typeface="Verdana" pitchFamily="34"/>
              </a:rPr>
              <a:t>The maximum number of administrations is five per CDT per school year.</a:t>
            </a:r>
          </a:p>
          <a:p>
            <a:pPr marL="457200" lvl="1" indent="-457200" eaLnBrk="1" fontAlgn="auto" hangingPunct="1">
              <a:spcBef>
                <a:spcPts val="600"/>
              </a:spcBef>
              <a:spcAft>
                <a:spcPts val="0"/>
              </a:spcAft>
              <a:buFont typeface="Arial" pitchFamily="34"/>
              <a:buChar char="•"/>
              <a:defRPr/>
            </a:pPr>
            <a:r>
              <a:rPr sz="2400" dirty="0">
                <a:latin typeface="Verdana" pitchFamily="34"/>
                <a:ea typeface="Verdana" pitchFamily="34"/>
                <a:cs typeface="Verdana" pitchFamily="34"/>
              </a:rPr>
              <a:t>The recommended time between each administration is 5–6 weeks.</a:t>
            </a:r>
          </a:p>
          <a:p>
            <a:pPr algn="just" eaLnBrk="1" fontAlgn="auto" hangingPunct="1">
              <a:spcBef>
                <a:spcPts val="600"/>
              </a:spcBef>
              <a:spcAft>
                <a:spcPts val="0"/>
              </a:spcAft>
              <a:buFont typeface="Arial" pitchFamily="34"/>
              <a:buNone/>
              <a:defRPr/>
            </a:pPr>
            <a:endParaRPr sz="2400" dirty="0"/>
          </a:p>
        </p:txBody>
      </p:sp>
      <p:sp>
        <p:nvSpPr>
          <p:cNvPr id="4" name="Slide Number Placeholder 3"/>
          <p:cNvSpPr txBox="1"/>
          <p:nvPr/>
        </p:nvSpPr>
        <p:spPr>
          <a:xfrm>
            <a:off x="6858000" y="6464300"/>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2D0484B6-6980-48AF-8BD6-F857F2A9AB30}"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59230985"/>
              </p:ext>
            </p:extLst>
          </p:nvPr>
        </p:nvGraphicFramePr>
        <p:xfrm>
          <a:off x="152400" y="533400"/>
          <a:ext cx="8686800" cy="5764193"/>
        </p:xfrm>
        <a:graphic>
          <a:graphicData uri="http://schemas.openxmlformats.org/drawingml/2006/table">
            <a:tbl>
              <a:tblPr firstRow="1" firstCol="1" bandRow="1"/>
              <a:tblGrid>
                <a:gridCol w="4515428"/>
                <a:gridCol w="912894"/>
                <a:gridCol w="912894"/>
                <a:gridCol w="2345584"/>
              </a:tblGrid>
              <a:tr h="492608">
                <a:tc gridSpan="4">
                  <a:txBody>
                    <a:bodyPr/>
                    <a:lstStyle/>
                    <a:p>
                      <a:pPr marL="228600" marR="0" algn="l">
                        <a:lnSpc>
                          <a:spcPct val="115000"/>
                        </a:lnSpc>
                        <a:spcBef>
                          <a:spcPts val="0"/>
                        </a:spcBef>
                        <a:spcAft>
                          <a:spcPts val="0"/>
                        </a:spcAft>
                      </a:pPr>
                      <a:r>
                        <a:rPr lang="en-US" sz="1000" dirty="0">
                          <a:effectLst/>
                          <a:latin typeface="Calibri"/>
                          <a:ea typeface="Calibri"/>
                          <a:cs typeface="Times New Roman"/>
                        </a:rPr>
                        <a:t>Each of the statements below is a characteristic of a Benchmark assessment (think 4 Sight or Study Island), a Diagnostic assessment (specifically the CDT) or both.  </a:t>
                      </a:r>
                    </a:p>
                    <a:p>
                      <a:pPr marL="228600" marR="0" algn="l">
                        <a:lnSpc>
                          <a:spcPct val="115000"/>
                        </a:lnSpc>
                        <a:spcBef>
                          <a:spcPts val="0"/>
                        </a:spcBef>
                        <a:spcAft>
                          <a:spcPts val="0"/>
                        </a:spcAft>
                      </a:pPr>
                      <a:r>
                        <a:rPr lang="en-US" sz="1000" b="1" dirty="0">
                          <a:effectLst/>
                          <a:latin typeface="Calibri"/>
                          <a:ea typeface="Calibri"/>
                          <a:cs typeface="Times New Roman"/>
                        </a:rPr>
                        <a:t>Circle the appropriate answer.</a:t>
                      </a:r>
                      <a:endParaRPr lang="en-US" sz="10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69171">
                <a:tc>
                  <a:txBody>
                    <a:bodyPr/>
                    <a:lstStyle/>
                    <a:p>
                      <a:pPr marL="228600" marR="0">
                        <a:lnSpc>
                          <a:spcPct val="115000"/>
                        </a:lnSpc>
                        <a:spcBef>
                          <a:spcPts val="0"/>
                        </a:spcBef>
                        <a:spcAft>
                          <a:spcPts val="0"/>
                        </a:spcAft>
                      </a:pPr>
                      <a:r>
                        <a:rPr lang="en-US" sz="800" b="1" dirty="0">
                          <a:effectLst/>
                          <a:latin typeface="Calibri"/>
                          <a:ea typeface="Calibri"/>
                          <a:cs typeface="Times New Roman"/>
                        </a:rPr>
                        <a:t>DESCRIPTOR:</a:t>
                      </a:r>
                      <a:endParaRPr lang="en-US" sz="800" dirty="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b="1">
                          <a:effectLst/>
                          <a:latin typeface="Calibri"/>
                          <a:ea typeface="Calibri"/>
                          <a:cs typeface="Times New Roman"/>
                        </a:rPr>
                        <a:t>Benchmark </a:t>
                      </a:r>
                      <a:endParaRPr lang="en-US" sz="8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b="1">
                          <a:effectLst/>
                          <a:latin typeface="Calibri"/>
                          <a:ea typeface="Calibri"/>
                          <a:cs typeface="Times New Roman"/>
                        </a:rPr>
                        <a:t>Diagnostic</a:t>
                      </a:r>
                      <a:endParaRPr lang="en-US" sz="8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b="1">
                          <a:effectLst/>
                          <a:latin typeface="Calibri"/>
                          <a:ea typeface="Calibri"/>
                          <a:cs typeface="Times New Roman"/>
                        </a:rPr>
                        <a:t>Both</a:t>
                      </a:r>
                      <a:endParaRPr lang="en-US" sz="800">
                        <a:effectLst/>
                        <a:latin typeface="Calibri"/>
                        <a:ea typeface="Calibri"/>
                        <a:cs typeface="Times New Roman"/>
                      </a:endParaRP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201">
                <a:tc>
                  <a:txBody>
                    <a:bodyPr/>
                    <a:lstStyle/>
                    <a:p>
                      <a:pPr marL="22860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228600" marR="0">
                        <a:lnSpc>
                          <a:spcPct val="115000"/>
                        </a:lnSpc>
                        <a:spcBef>
                          <a:spcPts val="0"/>
                        </a:spcBef>
                        <a:spcAft>
                          <a:spcPts val="0"/>
                        </a:spcAft>
                      </a:pPr>
                      <a:r>
                        <a:rPr lang="en-US" sz="80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228600" marR="0">
                        <a:lnSpc>
                          <a:spcPct val="115000"/>
                        </a:lnSpc>
                        <a:spcBef>
                          <a:spcPts val="0"/>
                        </a:spcBef>
                        <a:spcAft>
                          <a:spcPts val="0"/>
                        </a:spcAft>
                      </a:pPr>
                      <a:r>
                        <a:rPr lang="en-US" sz="80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228600" marR="0">
                        <a:lnSpc>
                          <a:spcPct val="115000"/>
                        </a:lnSpc>
                        <a:spcBef>
                          <a:spcPts val="0"/>
                        </a:spcBef>
                        <a:spcAft>
                          <a:spcPts val="0"/>
                        </a:spcAft>
                      </a:pPr>
                      <a:r>
                        <a:rPr lang="en-US" sz="80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r>
              <a:tr h="280402">
                <a:tc>
                  <a:txBody>
                    <a:bodyPr/>
                    <a:lstStyle/>
                    <a:p>
                      <a:pPr marL="228600" marR="0">
                        <a:lnSpc>
                          <a:spcPct val="115000"/>
                        </a:lnSpc>
                        <a:spcBef>
                          <a:spcPts val="0"/>
                        </a:spcBef>
                        <a:spcAft>
                          <a:spcPts val="0"/>
                        </a:spcAft>
                      </a:pPr>
                      <a:r>
                        <a:rPr lang="en-US" sz="800" dirty="0">
                          <a:effectLst/>
                          <a:latin typeface="Calibri"/>
                          <a:ea typeface="Calibri"/>
                          <a:cs typeface="Times New Roman"/>
                        </a:rPr>
                        <a:t>Results inform instructional practice</a:t>
                      </a:r>
                    </a:p>
                    <a:p>
                      <a:pPr marL="22860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02">
                <a:tc>
                  <a:txBody>
                    <a:bodyPr/>
                    <a:lstStyle/>
                    <a:p>
                      <a:pPr marL="228600" marR="0">
                        <a:lnSpc>
                          <a:spcPct val="115000"/>
                        </a:lnSpc>
                        <a:spcBef>
                          <a:spcPts val="0"/>
                        </a:spcBef>
                        <a:spcAft>
                          <a:spcPts val="0"/>
                        </a:spcAft>
                      </a:pPr>
                      <a:r>
                        <a:rPr lang="en-US" sz="800" dirty="0">
                          <a:effectLst/>
                          <a:latin typeface="Calibri"/>
                          <a:ea typeface="Calibri"/>
                          <a:cs typeface="Times New Roman"/>
                        </a:rPr>
                        <a:t>Grade/course-level specific</a:t>
                      </a: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581">
                <a:tc>
                  <a:txBody>
                    <a:bodyPr/>
                    <a:lstStyle/>
                    <a:p>
                      <a:pPr marL="228600" marR="0">
                        <a:lnSpc>
                          <a:spcPct val="115000"/>
                        </a:lnSpc>
                        <a:spcBef>
                          <a:spcPts val="0"/>
                        </a:spcBef>
                        <a:spcAft>
                          <a:spcPts val="0"/>
                        </a:spcAft>
                      </a:pPr>
                      <a:r>
                        <a:rPr lang="en-US" sz="800" dirty="0">
                          <a:effectLst/>
                          <a:latin typeface="Calibri"/>
                          <a:ea typeface="Calibri"/>
                          <a:cs typeface="Times New Roman"/>
                        </a:rPr>
                        <a:t>Administered throughout the school year</a:t>
                      </a: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02">
                <a:tc>
                  <a:txBody>
                    <a:bodyPr/>
                    <a:lstStyle/>
                    <a:p>
                      <a:pPr marL="228600" marR="0">
                        <a:lnSpc>
                          <a:spcPct val="115000"/>
                        </a:lnSpc>
                        <a:spcBef>
                          <a:spcPts val="0"/>
                        </a:spcBef>
                        <a:spcAft>
                          <a:spcPts val="0"/>
                        </a:spcAft>
                      </a:pPr>
                      <a:r>
                        <a:rPr lang="en-US" sz="800" dirty="0">
                          <a:effectLst/>
                          <a:latin typeface="Calibri"/>
                          <a:ea typeface="Calibri"/>
                          <a:cs typeface="Times New Roman"/>
                        </a:rPr>
                        <a:t>Gives information in regards to mastery of grade-level standards</a:t>
                      </a: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02">
                <a:tc>
                  <a:txBody>
                    <a:bodyPr/>
                    <a:lstStyle/>
                    <a:p>
                      <a:pPr marL="228600" marR="0">
                        <a:lnSpc>
                          <a:spcPct val="115000"/>
                        </a:lnSpc>
                        <a:spcBef>
                          <a:spcPts val="0"/>
                        </a:spcBef>
                        <a:spcAft>
                          <a:spcPts val="0"/>
                        </a:spcAft>
                      </a:pPr>
                      <a:r>
                        <a:rPr lang="en-US" sz="800" dirty="0">
                          <a:effectLst/>
                          <a:latin typeface="Calibri"/>
                          <a:ea typeface="Calibri"/>
                          <a:cs typeface="Times New Roman"/>
                        </a:rPr>
                        <a:t>Gives immediate results of student performance</a:t>
                      </a: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402">
                <a:tc>
                  <a:txBody>
                    <a:bodyPr/>
                    <a:lstStyle/>
                    <a:p>
                      <a:pPr marL="228600" marR="0">
                        <a:lnSpc>
                          <a:spcPct val="115000"/>
                        </a:lnSpc>
                        <a:spcBef>
                          <a:spcPts val="0"/>
                        </a:spcBef>
                        <a:spcAft>
                          <a:spcPts val="0"/>
                        </a:spcAft>
                      </a:pPr>
                      <a:r>
                        <a:rPr lang="en-US" sz="800" dirty="0">
                          <a:effectLst/>
                          <a:latin typeface="Calibri"/>
                          <a:ea typeface="Calibri"/>
                          <a:cs typeface="Times New Roman"/>
                        </a:rPr>
                        <a:t>Suggests instructional strategies that will help individual students</a:t>
                      </a: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029">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Answers the question “what”. What standards have the students achieved? What standards have not yet been met? </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1004">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Answers the questions “what,” “why,” and “how”.  What standards have the students achieved? How learning within a diagnostic category, based upon the Assessment Anchors and Eligible Content develops across grades. Why a student is achieving by breaking benchmarks across the learning progressions into fundamental skills and analyzing patterns of achievement across multiple measures.</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162">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Predicts success on the PSSA</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784">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Can be given up to (but not more than) 5 times per year</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344">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Results give a proficiency level</a:t>
                      </a:r>
                      <a:endParaRPr lang="en-US" sz="800" dirty="0">
                        <a:effectLst/>
                        <a:latin typeface="Calibri"/>
                        <a:ea typeface="Calibri"/>
                        <a:cs typeface="Times New Roman"/>
                      </a:endParaRPr>
                    </a:p>
                    <a:p>
                      <a:pPr marL="0" marR="0">
                        <a:lnSpc>
                          <a:spcPct val="115000"/>
                        </a:lnSpc>
                        <a:spcBef>
                          <a:spcPts val="0"/>
                        </a:spcBef>
                        <a:spcAft>
                          <a:spcPts val="0"/>
                        </a:spcAft>
                      </a:pP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602">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Students may be tested on material not formerly taught</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344">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A no cost assessment for PA LEAs</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616">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Supports differentiated instruction within </a:t>
                      </a:r>
                      <a:r>
                        <a:rPr lang="en-US" sz="800" dirty="0" err="1" smtClean="0">
                          <a:solidFill>
                            <a:schemeClr val="tx1"/>
                          </a:solidFill>
                          <a:effectLst/>
                          <a:latin typeface="+mn-lt"/>
                          <a:ea typeface="+mn-ea"/>
                          <a:cs typeface="+mn-cs"/>
                        </a:rPr>
                        <a:t>RtII</a:t>
                      </a:r>
                      <a:r>
                        <a:rPr lang="en-US" sz="800" dirty="0" smtClean="0">
                          <a:solidFill>
                            <a:schemeClr val="tx1"/>
                          </a:solidFill>
                          <a:effectLst/>
                          <a:latin typeface="+mn-lt"/>
                          <a:ea typeface="+mn-ea"/>
                          <a:cs typeface="+mn-cs"/>
                        </a:rPr>
                        <a:t> Tiers 1, 2, and 3</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8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602">
                <a:tc>
                  <a:txBody>
                    <a:bodyPr/>
                    <a:lstStyle/>
                    <a:p>
                      <a:pPr marL="228600" marR="0">
                        <a:lnSpc>
                          <a:spcPct val="115000"/>
                        </a:lnSpc>
                        <a:spcBef>
                          <a:spcPts val="0"/>
                        </a:spcBef>
                        <a:spcAft>
                          <a:spcPts val="0"/>
                        </a:spcAft>
                      </a:pPr>
                      <a:r>
                        <a:rPr lang="en-US" sz="800" dirty="0" smtClean="0">
                          <a:solidFill>
                            <a:schemeClr val="tx1"/>
                          </a:solidFill>
                          <a:effectLst/>
                          <a:latin typeface="+mn-lt"/>
                          <a:ea typeface="+mn-ea"/>
                          <a:cs typeface="+mn-cs"/>
                        </a:rPr>
                        <a:t>Are quarterly formative assessments for grades 3 to 8. These assessments were created specifically to mirror the content and look of the PSSA. They are intended to provide a quick estimate of how students would perform on the PSSA if the state test were administered on the same day</a:t>
                      </a:r>
                      <a:r>
                        <a:rPr lang="en-US" sz="800" dirty="0">
                          <a:effectLst/>
                          <a:latin typeface="Calibri"/>
                          <a:ea typeface="Calibri"/>
                          <a:cs typeface="Times New Roman"/>
                        </a:rPr>
                        <a:t>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1000">
                          <a:effectLst/>
                          <a:latin typeface="Calibri"/>
                          <a:ea typeface="Calibri"/>
                          <a:cs typeface="Times New Roman"/>
                        </a:rPr>
                        <a:t>Benchmark </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1000">
                          <a:effectLst/>
                          <a:latin typeface="Calibri"/>
                          <a:ea typeface="Calibri"/>
                          <a:cs typeface="Times New Roman"/>
                        </a:rPr>
                        <a:t>Diagnostic</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a:lnSpc>
                          <a:spcPct val="115000"/>
                        </a:lnSpc>
                        <a:spcBef>
                          <a:spcPts val="0"/>
                        </a:spcBef>
                        <a:spcAft>
                          <a:spcPts val="0"/>
                        </a:spcAft>
                      </a:pPr>
                      <a:r>
                        <a:rPr lang="en-US" sz="1000" dirty="0">
                          <a:effectLst/>
                          <a:latin typeface="Calibri"/>
                          <a:ea typeface="Calibri"/>
                          <a:cs typeface="Times New Roman"/>
                        </a:rPr>
                        <a:t>Both</a:t>
                      </a:r>
                    </a:p>
                  </a:txBody>
                  <a:tcPr marL="42167" marR="421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txBox="1"/>
          <p:nvPr/>
        </p:nvSpPr>
        <p:spPr>
          <a:xfrm>
            <a:off x="6819900" y="64928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CDD2676A-99DE-44EB-B441-EACDDE1FD5D7}"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dirty="0">
              <a:solidFill>
                <a:srgbClr val="898989"/>
              </a:solidFill>
              <a:latin typeface="Calibri"/>
              <a:cs typeface="Arial"/>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51">
    <p:spTree>
      <p:nvGrpSpPr>
        <p:cNvPr id="1" name=""/>
        <p:cNvGrpSpPr/>
        <p:nvPr/>
      </p:nvGrpSpPr>
      <p:grpSpPr>
        <a:xfrm>
          <a:off x="0" y="0"/>
          <a:ext cx="0" cy="0"/>
          <a:chOff x="0" y="0"/>
          <a:chExt cx="0" cy="0"/>
        </a:xfrm>
      </p:grpSpPr>
      <p:sp>
        <p:nvSpPr>
          <p:cNvPr id="87042" name="Rectangle 43"/>
          <p:cNvSpPr>
            <a:spLocks noChangeArrowheads="1"/>
          </p:cNvSpPr>
          <p:nvPr/>
        </p:nvSpPr>
        <p:spPr bwMode="auto">
          <a:xfrm>
            <a:off x="4037013" y="3051175"/>
            <a:ext cx="749300" cy="547688"/>
          </a:xfrm>
          <a:prstGeom prst="rect">
            <a:avLst/>
          </a:prstGeom>
          <a:solidFill>
            <a:srgbClr val="FFFFFF"/>
          </a:solidFill>
          <a:ln w="25402">
            <a:solidFill>
              <a:srgbClr val="3399FF"/>
            </a:solidFill>
            <a:miter lim="800000"/>
            <a:headEnd/>
            <a:tailEnd/>
          </a:ln>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a:solidFill>
                <a:srgbClr val="FFFFFF"/>
              </a:solidFill>
            </a:endParaRPr>
          </a:p>
        </p:txBody>
      </p:sp>
      <p:sp>
        <p:nvSpPr>
          <p:cNvPr id="87043" name="Rectangle 39"/>
          <p:cNvSpPr>
            <a:spLocks noChangeArrowheads="1"/>
          </p:cNvSpPr>
          <p:nvPr/>
        </p:nvSpPr>
        <p:spPr bwMode="auto">
          <a:xfrm>
            <a:off x="3514725" y="4049713"/>
            <a:ext cx="1793875" cy="284162"/>
          </a:xfrm>
          <a:prstGeom prst="rect">
            <a:avLst/>
          </a:prstGeom>
          <a:solidFill>
            <a:srgbClr val="4F81BD"/>
          </a:solidFill>
          <a:ln w="25402">
            <a:solidFill>
              <a:srgbClr val="3399FF"/>
            </a:solidFill>
            <a:miter lim="800000"/>
            <a:headEnd/>
            <a:tailEnd/>
          </a:ln>
        </p:spPr>
        <p:txBody>
          <a:bodyPr anchor="ctr" anchorCtr="1"/>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endParaRPr lang="en-US" altLang="en-US">
              <a:solidFill>
                <a:srgbClr val="FFFFFF"/>
              </a:solidFill>
            </a:endParaRPr>
          </a:p>
        </p:txBody>
      </p:sp>
      <p:sp>
        <p:nvSpPr>
          <p:cNvPr id="4" name="Slide Number Placeholder 3"/>
          <p:cNvSpPr txBox="1"/>
          <p:nvPr/>
        </p:nvSpPr>
        <p:spPr>
          <a:xfrm>
            <a:off x="6981825" y="6480175"/>
            <a:ext cx="2133600" cy="365125"/>
          </a:xfrm>
          <a:prstGeom prst="rect">
            <a:avLst/>
          </a:prstGeom>
          <a:noFill/>
          <a:ln>
            <a:noFill/>
          </a:ln>
        </p:spPr>
        <p:txBody>
          <a:bodyPr anchor="ctr"/>
          <a:lstStyle/>
          <a:p>
            <a:pPr algn="r" fontAlgn="auto">
              <a:spcBef>
                <a:spcPts val="0"/>
              </a:spcBef>
              <a:spcAft>
                <a:spcPts val="0"/>
              </a:spcAft>
              <a:defRPr sz="1800" b="0" i="0" u="none" strike="noStrike" kern="0" cap="none" spc="0" baseline="0">
                <a:solidFill>
                  <a:srgbClr val="000000"/>
                </a:solidFill>
                <a:uFillTx/>
              </a:defRPr>
            </a:pPr>
            <a:fld id="{7AC01817-2C62-4DED-ABD1-2EB5F3D1F58A}"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a:solidFill>
                <a:srgbClr val="898989"/>
              </a:solidFill>
              <a:latin typeface="Calibri"/>
              <a:cs typeface="Arial"/>
            </a:endParaRPr>
          </a:p>
        </p:txBody>
      </p:sp>
      <p:pic>
        <p:nvPicPr>
          <p:cNvPr id="87045" name="Picture 2"/>
          <p:cNvPicPr>
            <a:picLocks noGrp="1" noChangeAspect="1"/>
          </p:cNvPicPr>
          <p:nvPr>
            <p:ph idx="1"/>
          </p:nvPr>
        </p:nvPicPr>
        <p:blipFill>
          <a:blip r:embed="rId3">
            <a:extLst>
              <a:ext uri="{28A0092B-C50C-407E-A947-70E740481C1C}">
                <a14:useLocalDpi xmlns:a14="http://schemas.microsoft.com/office/drawing/2010/main"/>
              </a:ext>
            </a:extLst>
          </a:blip>
          <a:srcRect/>
          <a:stretch>
            <a:fillRect/>
          </a:stretch>
        </p:blipFill>
        <p:spPr>
          <a:xfrm>
            <a:off x="617538" y="1263650"/>
            <a:ext cx="8005762" cy="5518150"/>
          </a:xfrm>
        </p:spPr>
      </p:pic>
      <p:sp>
        <p:nvSpPr>
          <p:cNvPr id="87046" name="TextBox 9"/>
          <p:cNvSpPr txBox="1">
            <a:spLocks noChangeArrowheads="1"/>
          </p:cNvSpPr>
          <p:nvPr/>
        </p:nvSpPr>
        <p:spPr bwMode="auto">
          <a:xfrm>
            <a:off x="152400" y="1436688"/>
            <a:ext cx="2133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a:solidFill>
                  <a:srgbClr val="00B050"/>
                </a:solidFill>
                <a:latin typeface="Verdana" pitchFamily="34" charset="0"/>
                <a:ea typeface="Verdana" pitchFamily="34" charset="0"/>
                <a:cs typeface="Verdana" pitchFamily="34" charset="0"/>
              </a:rPr>
              <a:t>Benchmark</a:t>
            </a:r>
          </a:p>
        </p:txBody>
      </p:sp>
      <p:sp>
        <p:nvSpPr>
          <p:cNvPr id="87047" name="TextBox 10"/>
          <p:cNvSpPr txBox="1">
            <a:spLocks noChangeArrowheads="1"/>
          </p:cNvSpPr>
          <p:nvPr/>
        </p:nvSpPr>
        <p:spPr bwMode="auto">
          <a:xfrm>
            <a:off x="7038975" y="1077913"/>
            <a:ext cx="20859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2400" b="1">
                <a:solidFill>
                  <a:srgbClr val="000000"/>
                </a:solidFill>
                <a:latin typeface="Times New Roman" pitchFamily="18" charset="0"/>
              </a:rPr>
              <a:t>    </a:t>
            </a:r>
            <a:r>
              <a:rPr lang="en-US" altLang="en-US" sz="2400" b="1">
                <a:solidFill>
                  <a:srgbClr val="FF0000"/>
                </a:solidFill>
                <a:latin typeface="Verdana" pitchFamily="34" charset="0"/>
                <a:ea typeface="Verdana" pitchFamily="34" charset="0"/>
                <a:cs typeface="Verdana" pitchFamily="34" charset="0"/>
              </a:rPr>
              <a:t>Diagnostic</a:t>
            </a:r>
            <a:endParaRPr lang="en-US" altLang="en-US" sz="1000">
              <a:solidFill>
                <a:srgbClr val="FF0000"/>
              </a:solidFill>
              <a:latin typeface="Verdana" pitchFamily="34" charset="0"/>
              <a:ea typeface="Verdana" pitchFamily="34" charset="0"/>
              <a:cs typeface="Verdana" pitchFamily="34" charset="0"/>
            </a:endParaRPr>
          </a:p>
        </p:txBody>
      </p:sp>
      <p:sp>
        <p:nvSpPr>
          <p:cNvPr id="87048" name="TextBox 11"/>
          <p:cNvSpPr txBox="1">
            <a:spLocks noChangeArrowheads="1"/>
          </p:cNvSpPr>
          <p:nvPr/>
        </p:nvSpPr>
        <p:spPr bwMode="auto">
          <a:xfrm>
            <a:off x="2762250" y="1800225"/>
            <a:ext cx="1276350" cy="215900"/>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Grade-level specific</a:t>
            </a:r>
          </a:p>
        </p:txBody>
      </p:sp>
      <p:sp>
        <p:nvSpPr>
          <p:cNvPr id="87049" name="TextBox 12"/>
          <p:cNvSpPr txBox="1">
            <a:spLocks noChangeArrowheads="1"/>
          </p:cNvSpPr>
          <p:nvPr/>
        </p:nvSpPr>
        <p:spPr bwMode="auto">
          <a:xfrm>
            <a:off x="1846263" y="2173288"/>
            <a:ext cx="1466850" cy="461962"/>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dirty="0">
                <a:solidFill>
                  <a:srgbClr val="000000"/>
                </a:solidFill>
                <a:latin typeface="Times New Roman" pitchFamily="18" charset="0"/>
              </a:rPr>
              <a:t>Measures content at the reporting category level for reading and math </a:t>
            </a:r>
            <a:endParaRPr lang="en-US" altLang="en-US" sz="800" b="1" dirty="0">
              <a:solidFill>
                <a:srgbClr val="000000"/>
              </a:solidFill>
              <a:latin typeface="Times New Roman" pitchFamily="18" charset="0"/>
            </a:endParaRPr>
          </a:p>
        </p:txBody>
      </p:sp>
      <p:sp>
        <p:nvSpPr>
          <p:cNvPr id="87050" name="TextBox 14"/>
          <p:cNvSpPr txBox="1">
            <a:spLocks noChangeArrowheads="1"/>
          </p:cNvSpPr>
          <p:nvPr/>
        </p:nvSpPr>
        <p:spPr bwMode="auto">
          <a:xfrm>
            <a:off x="1087438" y="3254375"/>
            <a:ext cx="1609725" cy="338138"/>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dirty="0">
                <a:solidFill>
                  <a:srgbClr val="000000"/>
                </a:solidFill>
                <a:latin typeface="Times New Roman" pitchFamily="18" charset="0"/>
              </a:rPr>
              <a:t>Students do not receive direct, formative feedback</a:t>
            </a:r>
          </a:p>
        </p:txBody>
      </p:sp>
      <p:sp>
        <p:nvSpPr>
          <p:cNvPr id="87051" name="TextBox 15"/>
          <p:cNvSpPr txBox="1">
            <a:spLocks noChangeArrowheads="1"/>
          </p:cNvSpPr>
          <p:nvPr/>
        </p:nvSpPr>
        <p:spPr bwMode="auto">
          <a:xfrm>
            <a:off x="876300" y="4084638"/>
            <a:ext cx="742950" cy="215900"/>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Class tool</a:t>
            </a:r>
          </a:p>
        </p:txBody>
      </p:sp>
      <p:sp>
        <p:nvSpPr>
          <p:cNvPr id="87052" name="TextBox 17"/>
          <p:cNvSpPr txBox="1">
            <a:spLocks noChangeArrowheads="1"/>
          </p:cNvSpPr>
          <p:nvPr/>
        </p:nvSpPr>
        <p:spPr bwMode="auto">
          <a:xfrm>
            <a:off x="6051550" y="2882900"/>
            <a:ext cx="1447800" cy="339725"/>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Provides current level of performance</a:t>
            </a:r>
          </a:p>
        </p:txBody>
      </p:sp>
      <p:sp>
        <p:nvSpPr>
          <p:cNvPr id="87053" name="TextBox 18"/>
          <p:cNvSpPr txBox="1">
            <a:spLocks noChangeArrowheads="1"/>
          </p:cNvSpPr>
          <p:nvPr/>
        </p:nvSpPr>
        <p:spPr bwMode="auto">
          <a:xfrm>
            <a:off x="6537325" y="3278188"/>
            <a:ext cx="1552575" cy="477837"/>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Identifies areas of strengths and needs across grade levels and subject areas</a:t>
            </a:r>
          </a:p>
        </p:txBody>
      </p:sp>
      <p:sp>
        <p:nvSpPr>
          <p:cNvPr id="87054" name="TextBox 19"/>
          <p:cNvSpPr txBox="1">
            <a:spLocks noChangeArrowheads="1"/>
          </p:cNvSpPr>
          <p:nvPr/>
        </p:nvSpPr>
        <p:spPr bwMode="auto">
          <a:xfrm>
            <a:off x="6307138" y="3797300"/>
            <a:ext cx="1146175" cy="338138"/>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Individual/small group measurement tool</a:t>
            </a:r>
          </a:p>
        </p:txBody>
      </p:sp>
      <p:sp>
        <p:nvSpPr>
          <p:cNvPr id="87055" name="TextBox 20"/>
          <p:cNvSpPr txBox="1">
            <a:spLocks noChangeArrowheads="1"/>
          </p:cNvSpPr>
          <p:nvPr/>
        </p:nvSpPr>
        <p:spPr bwMode="auto">
          <a:xfrm>
            <a:off x="3716338" y="2481263"/>
            <a:ext cx="773112" cy="339725"/>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Results need to be used</a:t>
            </a:r>
          </a:p>
        </p:txBody>
      </p:sp>
      <p:sp>
        <p:nvSpPr>
          <p:cNvPr id="87056" name="TextBox 21"/>
          <p:cNvSpPr txBox="1">
            <a:spLocks noChangeArrowheads="1"/>
          </p:cNvSpPr>
          <p:nvPr/>
        </p:nvSpPr>
        <p:spPr bwMode="auto">
          <a:xfrm>
            <a:off x="4548188" y="2589213"/>
            <a:ext cx="996950" cy="461962"/>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Can be given no more than five times a year</a:t>
            </a:r>
          </a:p>
        </p:txBody>
      </p:sp>
      <p:sp>
        <p:nvSpPr>
          <p:cNvPr id="87057" name="TextBox 22"/>
          <p:cNvSpPr txBox="1">
            <a:spLocks noChangeArrowheads="1"/>
          </p:cNvSpPr>
          <p:nvPr/>
        </p:nvSpPr>
        <p:spPr bwMode="auto">
          <a:xfrm>
            <a:off x="3308350" y="3265488"/>
            <a:ext cx="860425" cy="461962"/>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Informs instructional process</a:t>
            </a:r>
          </a:p>
        </p:txBody>
      </p:sp>
      <p:sp>
        <p:nvSpPr>
          <p:cNvPr id="87058" name="TextBox 23"/>
          <p:cNvSpPr txBox="1">
            <a:spLocks noChangeArrowheads="1"/>
          </p:cNvSpPr>
          <p:nvPr/>
        </p:nvSpPr>
        <p:spPr bwMode="auto">
          <a:xfrm>
            <a:off x="4927600" y="3146425"/>
            <a:ext cx="798513" cy="461963"/>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Forces us to ask more questions</a:t>
            </a:r>
            <a:endParaRPr lang="en-US" altLang="en-US" sz="800" b="1">
              <a:solidFill>
                <a:srgbClr val="000000"/>
              </a:solidFill>
              <a:latin typeface="Times New Roman" pitchFamily="18" charset="0"/>
            </a:endParaRPr>
          </a:p>
        </p:txBody>
      </p:sp>
      <p:sp>
        <p:nvSpPr>
          <p:cNvPr id="87059" name="TextBox 26"/>
          <p:cNvSpPr txBox="1">
            <a:spLocks noChangeArrowheads="1"/>
          </p:cNvSpPr>
          <p:nvPr/>
        </p:nvSpPr>
        <p:spPr bwMode="auto">
          <a:xfrm>
            <a:off x="3852863" y="4691063"/>
            <a:ext cx="1676400" cy="338137"/>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Results may be used to establish student goal setting</a:t>
            </a:r>
          </a:p>
        </p:txBody>
      </p:sp>
      <p:sp>
        <p:nvSpPr>
          <p:cNvPr id="87060" name="TextBox 27"/>
          <p:cNvSpPr txBox="1">
            <a:spLocks noChangeArrowheads="1"/>
          </p:cNvSpPr>
          <p:nvPr/>
        </p:nvSpPr>
        <p:spPr bwMode="auto">
          <a:xfrm>
            <a:off x="4179888" y="2125663"/>
            <a:ext cx="819150" cy="338137"/>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Results support goal setting</a:t>
            </a:r>
          </a:p>
        </p:txBody>
      </p:sp>
      <p:sp>
        <p:nvSpPr>
          <p:cNvPr id="87061" name="TextBox 28"/>
          <p:cNvSpPr txBox="1">
            <a:spLocks noChangeArrowheads="1"/>
          </p:cNvSpPr>
          <p:nvPr/>
        </p:nvSpPr>
        <p:spPr bwMode="auto">
          <a:xfrm>
            <a:off x="6884988" y="4160838"/>
            <a:ext cx="1295400" cy="600075"/>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Most lessons to support eligible content for strengths and areas of need are available on SAS</a:t>
            </a:r>
          </a:p>
        </p:txBody>
      </p:sp>
      <p:sp>
        <p:nvSpPr>
          <p:cNvPr id="87062" name="TextBox 30"/>
          <p:cNvSpPr txBox="1">
            <a:spLocks noChangeArrowheads="1"/>
          </p:cNvSpPr>
          <p:nvPr/>
        </p:nvSpPr>
        <p:spPr bwMode="auto">
          <a:xfrm>
            <a:off x="5508625" y="1851025"/>
            <a:ext cx="1076325" cy="584200"/>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Diagnosis of  student strengths and areas of need at instructional level</a:t>
            </a:r>
          </a:p>
        </p:txBody>
      </p:sp>
      <p:sp>
        <p:nvSpPr>
          <p:cNvPr id="87063" name="TextBox 24"/>
          <p:cNvSpPr txBox="1">
            <a:spLocks noChangeArrowheads="1"/>
          </p:cNvSpPr>
          <p:nvPr/>
        </p:nvSpPr>
        <p:spPr bwMode="auto">
          <a:xfrm>
            <a:off x="4129088" y="5132388"/>
            <a:ext cx="1000125" cy="461962"/>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Administered throughout the school year</a:t>
            </a:r>
          </a:p>
        </p:txBody>
      </p:sp>
      <p:sp>
        <p:nvSpPr>
          <p:cNvPr id="87064" name="TextBox 25"/>
          <p:cNvSpPr txBox="1">
            <a:spLocks noChangeArrowheads="1"/>
          </p:cNvSpPr>
          <p:nvPr/>
        </p:nvSpPr>
        <p:spPr bwMode="auto">
          <a:xfrm>
            <a:off x="3455988" y="3752850"/>
            <a:ext cx="2206625" cy="461963"/>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Process of regularly collecting, summarizing, and analyzing information to guide development, implementation, and evaluation of instruction</a:t>
            </a:r>
          </a:p>
        </p:txBody>
      </p:sp>
      <p:sp>
        <p:nvSpPr>
          <p:cNvPr id="87065" name="TextBox 27"/>
          <p:cNvSpPr txBox="1">
            <a:spLocks noChangeArrowheads="1"/>
          </p:cNvSpPr>
          <p:nvPr/>
        </p:nvSpPr>
        <p:spPr bwMode="auto">
          <a:xfrm>
            <a:off x="1054100" y="3735388"/>
            <a:ext cx="1706563" cy="215900"/>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Answers the question, What?</a:t>
            </a:r>
          </a:p>
        </p:txBody>
      </p:sp>
      <p:sp>
        <p:nvSpPr>
          <p:cNvPr id="87066" name="TextBox 28"/>
          <p:cNvSpPr txBox="1">
            <a:spLocks noChangeArrowheads="1"/>
          </p:cNvSpPr>
          <p:nvPr/>
        </p:nvSpPr>
        <p:spPr bwMode="auto">
          <a:xfrm>
            <a:off x="6627813" y="2351088"/>
            <a:ext cx="987425" cy="461962"/>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Answers the questions, What? Why? and How?</a:t>
            </a:r>
          </a:p>
        </p:txBody>
      </p:sp>
      <p:sp>
        <p:nvSpPr>
          <p:cNvPr id="87067" name="TextBox 30"/>
          <p:cNvSpPr txBox="1">
            <a:spLocks noChangeArrowheads="1"/>
          </p:cNvSpPr>
          <p:nvPr/>
        </p:nvSpPr>
        <p:spPr bwMode="auto">
          <a:xfrm>
            <a:off x="3316288" y="5673725"/>
            <a:ext cx="736600" cy="338138"/>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Summary report</a:t>
            </a:r>
          </a:p>
        </p:txBody>
      </p:sp>
      <p:sp>
        <p:nvSpPr>
          <p:cNvPr id="87068" name="TextBox 31"/>
          <p:cNvSpPr txBox="1">
            <a:spLocks noChangeArrowheads="1"/>
          </p:cNvSpPr>
          <p:nvPr/>
        </p:nvSpPr>
        <p:spPr bwMode="auto">
          <a:xfrm>
            <a:off x="5976938" y="4889500"/>
            <a:ext cx="1816100" cy="461963"/>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Computer-adaptive tool based on a vertical scale that spans content from grades 3 to high school/course</a:t>
            </a:r>
          </a:p>
        </p:txBody>
      </p:sp>
      <p:sp>
        <p:nvSpPr>
          <p:cNvPr id="87069" name="TextBox 33"/>
          <p:cNvSpPr txBox="1">
            <a:spLocks noChangeArrowheads="1"/>
          </p:cNvSpPr>
          <p:nvPr/>
        </p:nvSpPr>
        <p:spPr bwMode="auto">
          <a:xfrm>
            <a:off x="1560513" y="5005388"/>
            <a:ext cx="1854200" cy="338137"/>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Fixed form–everyone takes the same assessment at a given grade level</a:t>
            </a:r>
          </a:p>
        </p:txBody>
      </p:sp>
      <p:sp>
        <p:nvSpPr>
          <p:cNvPr id="87070" name="TextBox 34"/>
          <p:cNvSpPr txBox="1">
            <a:spLocks noChangeArrowheads="1"/>
          </p:cNvSpPr>
          <p:nvPr/>
        </p:nvSpPr>
        <p:spPr bwMode="auto">
          <a:xfrm>
            <a:off x="4251325" y="3182938"/>
            <a:ext cx="558800" cy="461962"/>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dirty="0">
                <a:solidFill>
                  <a:srgbClr val="000000"/>
                </a:solidFill>
                <a:latin typeface="Times New Roman" pitchFamily="18" charset="0"/>
              </a:rPr>
              <a:t>Provide effective feedback</a:t>
            </a:r>
          </a:p>
        </p:txBody>
      </p:sp>
      <p:sp>
        <p:nvSpPr>
          <p:cNvPr id="87071" name="TextBox 36"/>
          <p:cNvSpPr txBox="1">
            <a:spLocks noChangeArrowheads="1"/>
          </p:cNvSpPr>
          <p:nvPr/>
        </p:nvSpPr>
        <p:spPr bwMode="auto">
          <a:xfrm>
            <a:off x="1204913" y="2754313"/>
            <a:ext cx="1555750" cy="338137"/>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Provides a standards-aligned benchmark</a:t>
            </a:r>
          </a:p>
        </p:txBody>
      </p:sp>
      <p:sp>
        <p:nvSpPr>
          <p:cNvPr id="87072" name="TextBox 37"/>
          <p:cNvSpPr txBox="1">
            <a:spLocks noChangeArrowheads="1"/>
          </p:cNvSpPr>
          <p:nvPr/>
        </p:nvSpPr>
        <p:spPr bwMode="auto">
          <a:xfrm>
            <a:off x="1096963" y="4405313"/>
            <a:ext cx="1733550" cy="461962"/>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Provides an estimate of student performance on a summative assessment</a:t>
            </a:r>
          </a:p>
        </p:txBody>
      </p:sp>
      <p:sp>
        <p:nvSpPr>
          <p:cNvPr id="87073" name="TextBox 38"/>
          <p:cNvSpPr txBox="1">
            <a:spLocks noChangeArrowheads="1"/>
          </p:cNvSpPr>
          <p:nvPr/>
        </p:nvSpPr>
        <p:spPr bwMode="auto">
          <a:xfrm>
            <a:off x="3668713" y="4275138"/>
            <a:ext cx="1828800" cy="338137"/>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Students may be tested on material not formerly taught</a:t>
            </a:r>
          </a:p>
        </p:txBody>
      </p:sp>
      <p:sp>
        <p:nvSpPr>
          <p:cNvPr id="87074" name="TextBox 41"/>
          <p:cNvSpPr txBox="1">
            <a:spLocks noChangeArrowheads="1"/>
          </p:cNvSpPr>
          <p:nvPr/>
        </p:nvSpPr>
        <p:spPr bwMode="auto">
          <a:xfrm>
            <a:off x="2395538" y="5600700"/>
            <a:ext cx="895350" cy="338138"/>
          </a:xfrm>
          <a:prstGeom prst="rect">
            <a:avLst/>
          </a:prstGeom>
          <a:noFill/>
          <a:ln w="9528">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Group measurement</a:t>
            </a:r>
          </a:p>
        </p:txBody>
      </p:sp>
      <p:sp>
        <p:nvSpPr>
          <p:cNvPr id="87075" name="TextBox 42"/>
          <p:cNvSpPr txBox="1">
            <a:spLocks noChangeArrowheads="1"/>
          </p:cNvSpPr>
          <p:nvPr/>
        </p:nvSpPr>
        <p:spPr bwMode="auto">
          <a:xfrm>
            <a:off x="3467100" y="2862263"/>
            <a:ext cx="736600" cy="338137"/>
          </a:xfrm>
          <a:prstGeom prst="rect">
            <a:avLst/>
          </a:prstGeom>
          <a:noFill/>
          <a:ln w="9528">
            <a:solidFill>
              <a:srgbClr val="3399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Share with parents</a:t>
            </a:r>
          </a:p>
        </p:txBody>
      </p:sp>
      <p:sp>
        <p:nvSpPr>
          <p:cNvPr id="87076" name="TextBox 45"/>
          <p:cNvSpPr txBox="1">
            <a:spLocks noChangeArrowheads="1"/>
          </p:cNvSpPr>
          <p:nvPr/>
        </p:nvSpPr>
        <p:spPr bwMode="auto">
          <a:xfrm>
            <a:off x="5410200" y="5438775"/>
            <a:ext cx="1495425" cy="461963"/>
          </a:xfrm>
          <a:prstGeom prst="rect">
            <a:avLst/>
          </a:prstGeom>
          <a:noFill/>
          <a:ln w="9528">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sz="800">
                <a:solidFill>
                  <a:srgbClr val="000000"/>
                </a:solidFill>
                <a:latin typeface="Times New Roman" pitchFamily="18" charset="0"/>
              </a:rPr>
              <a:t>Supports differentiated instruction within RtII Tiers 1, 2 and 3.</a:t>
            </a:r>
          </a:p>
        </p:txBody>
      </p:sp>
      <p:sp>
        <p:nvSpPr>
          <p:cNvPr id="87077" name="Title 1"/>
          <p:cNvSpPr txBox="1">
            <a:spLocks noGrp="1"/>
          </p:cNvSpPr>
          <p:nvPr>
            <p:ph type="title"/>
          </p:nvPr>
        </p:nvSpPr>
        <p:spPr>
          <a:xfrm>
            <a:off x="76200" y="609600"/>
            <a:ext cx="8915400" cy="808038"/>
          </a:xfrm>
          <a:ln w="38103">
            <a:solidFill>
              <a:srgbClr val="FF0000"/>
            </a:solidFill>
            <a:miter lim="800000"/>
            <a:headEnd/>
            <a:tailEnd/>
          </a:ln>
        </p:spPr>
        <p:txBody>
          <a:bodyPr/>
          <a:lstStyle/>
          <a:p>
            <a:pPr eaLnBrk="1"/>
            <a:r>
              <a:rPr altLang="en-US" sz="2000" b="1" smtClean="0">
                <a:solidFill>
                  <a:srgbClr val="1F497D"/>
                </a:solidFill>
                <a:latin typeface="Verdana" pitchFamily="34" charset="0"/>
                <a:ea typeface="Verdana" pitchFamily="34" charset="0"/>
                <a:cs typeface="Verdana" pitchFamily="34" charset="0"/>
              </a:rPr>
              <a:t>What are the similarities and differences </a:t>
            </a:r>
            <a:br>
              <a:rPr altLang="en-US" sz="2000" b="1" smtClean="0">
                <a:solidFill>
                  <a:srgbClr val="1F497D"/>
                </a:solidFill>
                <a:latin typeface="Verdana" pitchFamily="34" charset="0"/>
                <a:ea typeface="Verdana" pitchFamily="34" charset="0"/>
                <a:cs typeface="Verdana" pitchFamily="34" charset="0"/>
              </a:rPr>
            </a:br>
            <a:r>
              <a:rPr altLang="en-US" sz="2000" b="1" smtClean="0">
                <a:solidFill>
                  <a:srgbClr val="1F497D"/>
                </a:solidFill>
                <a:latin typeface="Verdana" pitchFamily="34" charset="0"/>
                <a:ea typeface="Verdana" pitchFamily="34" charset="0"/>
                <a:cs typeface="Verdana" pitchFamily="34" charset="0"/>
              </a:rPr>
              <a:t>between Benchmark Assessments and Diagnostic Tools?</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4415</TotalTime>
  <Words>3409</Words>
  <Application>Microsoft Office PowerPoint</Application>
  <PresentationFormat>On-screen Show (4:3)</PresentationFormat>
  <Paragraphs>422</Paragraphs>
  <Slides>20</Slides>
  <Notes>20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1_Office Theme</vt:lpstr>
      <vt:lpstr>Office Theme</vt:lpstr>
      <vt:lpstr>5_Office Theme</vt:lpstr>
      <vt:lpstr>PowerPoint Presentation</vt:lpstr>
      <vt:lpstr>What’s in this Module?</vt:lpstr>
      <vt:lpstr>  What are the Classroom Diagnostic Tools?  </vt:lpstr>
      <vt:lpstr>  What are the Classroom Diagnostic Tools?   </vt:lpstr>
      <vt:lpstr> Why should the Classroom Diagnostic Tools be used?   </vt:lpstr>
      <vt:lpstr>CDT Content Areas</vt:lpstr>
      <vt:lpstr>  How often should the Classroom Diagnostic Tools be administered?  </vt:lpstr>
      <vt:lpstr>PowerPoint Presentation</vt:lpstr>
      <vt:lpstr>What are the similarities and differences  between Benchmark Assessments and Diagnostic Tools?</vt:lpstr>
      <vt:lpstr>CDT Assessment Cycle</vt:lpstr>
      <vt:lpstr>Reports and What they Mean?</vt:lpstr>
      <vt:lpstr>How are Scale Scores Derived?</vt:lpstr>
      <vt:lpstr>PowerPoint Presentation</vt:lpstr>
      <vt:lpstr>Defining the Tabs</vt:lpstr>
      <vt:lpstr>Group Diagnostic Map – Algebra I</vt:lpstr>
      <vt:lpstr> Group Diagnostic Map – Mathematics </vt:lpstr>
      <vt:lpstr>Group Diagnostic Map Single Diagnostic Category</vt:lpstr>
      <vt:lpstr>Learning Progressions</vt:lpstr>
      <vt:lpstr>CDT Learning Progression Map</vt:lpstr>
      <vt:lpstr>CDT Learning Progression Map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Kulics, Stacy</dc:creator>
  <cp:lastModifiedBy>Misty Slavic</cp:lastModifiedBy>
  <cp:revision>307</cp:revision>
  <cp:lastPrinted>2014-01-08T13:46:47Z</cp:lastPrinted>
  <dcterms:created xsi:type="dcterms:W3CDTF">2013-01-10T15:00:50Z</dcterms:created>
  <dcterms:modified xsi:type="dcterms:W3CDTF">2014-01-08T16:51:18Z</dcterms:modified>
</cp:coreProperties>
</file>